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84" r:id="rId2"/>
  </p:sldMasterIdLst>
  <p:notesMasterIdLst>
    <p:notesMasterId r:id="rId74"/>
  </p:notesMasterIdLst>
  <p:sldIdLst>
    <p:sldId id="616" r:id="rId3"/>
    <p:sldId id="799" r:id="rId4"/>
    <p:sldId id="940" r:id="rId5"/>
    <p:sldId id="800" r:id="rId6"/>
    <p:sldId id="802" r:id="rId7"/>
    <p:sldId id="803" r:id="rId8"/>
    <p:sldId id="807" r:id="rId9"/>
    <p:sldId id="808" r:id="rId10"/>
    <p:sldId id="810" r:id="rId11"/>
    <p:sldId id="941" r:id="rId12"/>
    <p:sldId id="811" r:id="rId13"/>
    <p:sldId id="813" r:id="rId14"/>
    <p:sldId id="814" r:id="rId15"/>
    <p:sldId id="815" r:id="rId16"/>
    <p:sldId id="816" r:id="rId17"/>
    <p:sldId id="817" r:id="rId18"/>
    <p:sldId id="973" r:id="rId19"/>
    <p:sldId id="822" r:id="rId20"/>
    <p:sldId id="942" r:id="rId21"/>
    <p:sldId id="823" r:id="rId22"/>
    <p:sldId id="824" r:id="rId23"/>
    <p:sldId id="825" r:id="rId24"/>
    <p:sldId id="826" r:id="rId25"/>
    <p:sldId id="828" r:id="rId26"/>
    <p:sldId id="829" r:id="rId27"/>
    <p:sldId id="831" r:id="rId28"/>
    <p:sldId id="891" r:id="rId29"/>
    <p:sldId id="832" r:id="rId30"/>
    <p:sldId id="833" r:id="rId31"/>
    <p:sldId id="834" r:id="rId32"/>
    <p:sldId id="835" r:id="rId33"/>
    <p:sldId id="836" r:id="rId34"/>
    <p:sldId id="837" r:id="rId35"/>
    <p:sldId id="838" r:id="rId36"/>
    <p:sldId id="839" r:id="rId37"/>
    <p:sldId id="841" r:id="rId38"/>
    <p:sldId id="843" r:id="rId39"/>
    <p:sldId id="844" r:id="rId40"/>
    <p:sldId id="846" r:id="rId41"/>
    <p:sldId id="845" r:id="rId42"/>
    <p:sldId id="890" r:id="rId43"/>
    <p:sldId id="880" r:id="rId44"/>
    <p:sldId id="881" r:id="rId45"/>
    <p:sldId id="882" r:id="rId46"/>
    <p:sldId id="892" r:id="rId47"/>
    <p:sldId id="893" r:id="rId48"/>
    <p:sldId id="943" r:id="rId49"/>
    <p:sldId id="944" r:id="rId50"/>
    <p:sldId id="945" r:id="rId51"/>
    <p:sldId id="946" r:id="rId52"/>
    <p:sldId id="947" r:id="rId53"/>
    <p:sldId id="948" r:id="rId54"/>
    <p:sldId id="955" r:id="rId55"/>
    <p:sldId id="956" r:id="rId56"/>
    <p:sldId id="957" r:id="rId57"/>
    <p:sldId id="958" r:id="rId58"/>
    <p:sldId id="959" r:id="rId59"/>
    <p:sldId id="960" r:id="rId60"/>
    <p:sldId id="961" r:id="rId61"/>
    <p:sldId id="962" r:id="rId62"/>
    <p:sldId id="963" r:id="rId63"/>
    <p:sldId id="964" r:id="rId64"/>
    <p:sldId id="965" r:id="rId65"/>
    <p:sldId id="966" r:id="rId66"/>
    <p:sldId id="967" r:id="rId67"/>
    <p:sldId id="968" r:id="rId68"/>
    <p:sldId id="969" r:id="rId69"/>
    <p:sldId id="970" r:id="rId70"/>
    <p:sldId id="971" r:id="rId71"/>
    <p:sldId id="972" r:id="rId72"/>
    <p:sldId id="820" r:id="rId73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74C"/>
    <a:srgbClr val="00194C"/>
    <a:srgbClr val="9565E8"/>
    <a:srgbClr val="FDC227"/>
    <a:srgbClr val="5C8900"/>
    <a:srgbClr val="011C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399" autoAdjust="0"/>
  </p:normalViewPr>
  <p:slideViewPr>
    <p:cSldViewPr snapToGrid="0" snapToObjects="1">
      <p:cViewPr varScale="1">
        <p:scale>
          <a:sx n="97" d="100"/>
          <a:sy n="97" d="100"/>
        </p:scale>
        <p:origin x="630" y="78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76" Type="http://schemas.openxmlformats.org/officeDocument/2006/relationships/viewProps" Target="viewProp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slide" Target="slides/slide59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781D3C-003D-4837-A496-9A32CDA8003A}" type="datetimeFigureOut">
              <a:rPr lang="en-US" smtClean="0"/>
              <a:pPr/>
              <a:t>4/10/2019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29D11D-5857-48CF-ABB8-89B8AC9FD0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3543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42243e555b_0_2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42243e555b_0_2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42096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42243e555b_0_3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42243e555b_0_3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(Table): “A survey of several reading comprehension and question answering datasets. SQuAD is much larger than all datasets except the semi-synthetic cloze-style datasets, and it is similar to TREC-QA in the open-endedness of the answers.” Ibid.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1342895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42e297d86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42e297d86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31864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42e297d86c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42e297d86c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(Table): “A survey of several reading comprehension and question answering datasets. SQuAD is much larger than all datasets except the semi-synthetic cloze-style datasets, and it is similar to TREC-QA in the open-endedness of the answers.” Ibid.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3000384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42e297d86c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42e297d86c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65780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42243e555b_0_2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42243e555b_0_2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51040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42243e555b_0_2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42243e555b_0_2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67580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42243e555b_0_2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42243e555b_0_2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30426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42243e555b_0_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42243e555b_0_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224181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42243e555b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42243e555b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405581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42243e555b_0_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42243e555b_0_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52696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6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594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27942" indent="-279978" defTabSz="914594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19911" indent="-223982" defTabSz="914594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567876" indent="-223982" defTabSz="914594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15841" indent="-223982" defTabSz="914594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463805" indent="-223982" defTabSz="914594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11770" indent="-223982" defTabSz="914594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359734" indent="-223982" defTabSz="914594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07699" indent="-223982" defTabSz="914594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1474F8B7-D35D-4463-9791-4FDD060B8EAE}" type="slidenum">
              <a:rPr lang="en-US" altLang="en-US" smtClean="0"/>
              <a:pPr eaLnBrk="1" hangingPunct="1">
                <a:spcBef>
                  <a:spcPct val="0"/>
                </a:spcBef>
              </a:pPr>
              <a:t>6</a:t>
            </a:fld>
            <a:endParaRPr lang="en-US" altLang="en-US" smtClean="0"/>
          </a:p>
        </p:txBody>
      </p:sp>
      <p:sp>
        <p:nvSpPr>
          <p:cNvPr id="2396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396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6115" y="4344134"/>
            <a:ext cx="5485772" cy="4113951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26830429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44d1ceace2_4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44d1ceace2_4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628529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44d1ceace2_4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44d1ceace2_4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3626044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44d1ceace2_4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44d1ceace2_4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083169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44d1ceace2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44d1ceace2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622288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42243e555b_0_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42243e555b_0_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620963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42243e555b_0_2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42243e555b_0_2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580574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42e297d86c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42e297d86c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241600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42e297d86c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42e297d86c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727772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42e297d86c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42e297d86c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580524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42e297d86c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42e297d86c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98365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594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27942" indent="-279978" defTabSz="914594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19911" indent="-223982" defTabSz="914594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567876" indent="-223982" defTabSz="914594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15841" indent="-223982" defTabSz="914594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463805" indent="-223982" defTabSz="914594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11770" indent="-223982" defTabSz="914594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359734" indent="-223982" defTabSz="914594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07699" indent="-223982" defTabSz="914594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  <a:defRPr/>
            </a:pPr>
            <a:fld id="{71C04300-4821-42EA-9F4E-4280002B9C72}" type="slidenum">
              <a:rPr lang="en-US" altLang="en-US" smtClean="0">
                <a:solidFill>
                  <a:srgbClr val="000000"/>
                </a:solidFill>
              </a:rPr>
              <a:pPr eaLnBrk="1" hangingPunct="1">
                <a:spcBef>
                  <a:spcPct val="0"/>
                </a:spcBef>
                <a:defRPr/>
              </a:pPr>
              <a:t>8</a:t>
            </a:fld>
            <a:endParaRPr lang="en-US" altLang="en-US" smtClean="0">
              <a:solidFill>
                <a:srgbClr val="000000"/>
              </a:solidFill>
            </a:endParaRPr>
          </a:p>
        </p:txBody>
      </p:sp>
      <p:sp>
        <p:nvSpPr>
          <p:cNvPr id="35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61950" y="674688"/>
            <a:ext cx="6134100" cy="3451225"/>
          </a:xfrm>
          <a:ln/>
        </p:spPr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5922" y="4353403"/>
            <a:ext cx="5046157" cy="4126309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72" tIns="45036" rIns="90072" bIns="45036"/>
          <a:lstStyle/>
          <a:p>
            <a:r>
              <a:rPr lang="en-US" altLang="en-US" smtClean="0"/>
              <a:t>Each question can have multiple answers</a:t>
            </a:r>
          </a:p>
        </p:txBody>
      </p:sp>
    </p:spTree>
    <p:extLst>
      <p:ext uri="{BB962C8B-B14F-4D97-AF65-F5344CB8AC3E}">
        <p14:creationId xmlns:p14="http://schemas.microsoft.com/office/powerpoint/2010/main" val="157233185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42e297d86c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42e297d86c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8862472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42243e555b_0_3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42243e555b_0_3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097564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42243e555b_0_2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42243e555b_0_2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6665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4070" eaLnBrk="0" hangingPunct="0">
              <a:defRPr sz="2600">
                <a:solidFill>
                  <a:schemeClr val="accent2"/>
                </a:solidFill>
                <a:latin typeface="Arial" charset="0"/>
              </a:defRPr>
            </a:lvl1pPr>
            <a:lvl2pPr marL="702756" indent="-270291" defTabSz="994070" eaLnBrk="0" hangingPunct="0">
              <a:defRPr sz="2600">
                <a:solidFill>
                  <a:schemeClr val="accent2"/>
                </a:solidFill>
                <a:latin typeface="Arial" charset="0"/>
              </a:defRPr>
            </a:lvl2pPr>
            <a:lvl3pPr marL="1081164" indent="-216233" defTabSz="994070" eaLnBrk="0" hangingPunct="0">
              <a:defRPr sz="2600">
                <a:solidFill>
                  <a:schemeClr val="accent2"/>
                </a:solidFill>
                <a:latin typeface="Arial" charset="0"/>
              </a:defRPr>
            </a:lvl3pPr>
            <a:lvl4pPr marL="1513629" indent="-216233" defTabSz="994070" eaLnBrk="0" hangingPunct="0">
              <a:defRPr sz="2600">
                <a:solidFill>
                  <a:schemeClr val="accent2"/>
                </a:solidFill>
                <a:latin typeface="Arial" charset="0"/>
              </a:defRPr>
            </a:lvl4pPr>
            <a:lvl5pPr marL="1946095" indent="-216233" defTabSz="994070" eaLnBrk="0" hangingPunct="0">
              <a:defRPr sz="2600">
                <a:solidFill>
                  <a:schemeClr val="accent2"/>
                </a:solidFill>
                <a:latin typeface="Arial" charset="0"/>
              </a:defRPr>
            </a:lvl5pPr>
            <a:lvl6pPr marL="2378560" indent="-216233" defTabSz="99407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defRPr sz="2600">
                <a:solidFill>
                  <a:schemeClr val="accent2"/>
                </a:solidFill>
                <a:latin typeface="Arial" charset="0"/>
              </a:defRPr>
            </a:lvl6pPr>
            <a:lvl7pPr marL="2811026" indent="-216233" defTabSz="99407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defRPr sz="2600">
                <a:solidFill>
                  <a:schemeClr val="accent2"/>
                </a:solidFill>
                <a:latin typeface="Arial" charset="0"/>
              </a:defRPr>
            </a:lvl7pPr>
            <a:lvl8pPr marL="3243491" indent="-216233" defTabSz="99407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defRPr sz="2600">
                <a:solidFill>
                  <a:schemeClr val="accent2"/>
                </a:solidFill>
                <a:latin typeface="Arial" charset="0"/>
              </a:defRPr>
            </a:lvl8pPr>
            <a:lvl9pPr marL="3675957" indent="-216233" defTabSz="99407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defRPr sz="2600">
                <a:solidFill>
                  <a:schemeClr val="accent2"/>
                </a:solidFill>
                <a:latin typeface="Arial" charset="0"/>
              </a:defRPr>
            </a:lvl9pPr>
          </a:lstStyle>
          <a:p>
            <a:pPr eaLnBrk="1" hangingPunct="1"/>
            <a:fld id="{3F8A8BF7-A9F6-4113-8209-B6E6CF64FE7A}" type="slidenum">
              <a:rPr lang="en-US" altLang="zh-CN" sz="1300">
                <a:solidFill>
                  <a:prstClr val="black"/>
                </a:solidFill>
                <a:latin typeface="Times New Roman" pitchFamily="18" charset="0"/>
              </a:rPr>
              <a:pPr eaLnBrk="1" hangingPunct="1"/>
              <a:t>14</a:t>
            </a:fld>
            <a:endParaRPr lang="en-US" altLang="zh-CN" sz="1300">
              <a:solidFill>
                <a:prstClr val="black"/>
              </a:solidFill>
              <a:latin typeface="Times New Roman" pitchFamily="18" charset="0"/>
            </a:endParaRPr>
          </a:p>
        </p:txBody>
      </p:sp>
      <p:sp>
        <p:nvSpPr>
          <p:cNvPr id="3317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4412" cy="3429000"/>
          </a:xfrm>
          <a:ln/>
        </p:spPr>
      </p:sp>
      <p:sp>
        <p:nvSpPr>
          <p:cNvPr id="3317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540683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434f19d543_0_3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434f19d543_0_3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39782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42243e555b_0_3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42243e555b_0_3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35680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42243e555b_0_2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42243e555b_0_2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97087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42cef8e57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42cef8e57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73789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7457" y="1163102"/>
            <a:ext cx="8535737" cy="1537285"/>
          </a:xfrm>
          <a:prstGeom prst="rect">
            <a:avLst/>
          </a:prstGeom>
          <a:effectLst>
            <a:innerShdw blurRad="482600" dist="50800" dir="13500000">
              <a:srgbClr val="000000">
                <a:alpha val="37000"/>
              </a:srgbClr>
            </a:innerShdw>
          </a:effectLst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/>
          <a:lstStyle>
            <a:lvl1pPr>
              <a:defRPr sz="4000" b="0" i="0" cap="none">
                <a:solidFill>
                  <a:srgbClr val="011C3C"/>
                </a:solidFill>
                <a:latin typeface="Lucida Grande"/>
                <a:cs typeface="Lucida Grande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35352" y="2914650"/>
            <a:ext cx="7533105" cy="1314450"/>
          </a:xfrm>
        </p:spPr>
        <p:txBody>
          <a:bodyPr>
            <a:normAutofit/>
          </a:bodyPr>
          <a:lstStyle>
            <a:lvl1pPr marL="0" indent="0" algn="ctr">
              <a:buNone/>
              <a:defRPr sz="3100" b="1" i="1">
                <a:solidFill>
                  <a:srgbClr val="FF00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Georgia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10276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121205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2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096575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rot="10800000" flipH="1">
            <a:off x="3276600" y="25"/>
            <a:ext cx="58674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1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579708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840010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0684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  <a:lvl2pPr>
              <a:defRPr>
                <a:latin typeface="Arial" pitchFamily="34" charset="0"/>
                <a:cs typeface="Arial" pitchFamily="34" charset="0"/>
              </a:defRPr>
            </a:lvl2pPr>
            <a:lvl3pPr>
              <a:defRPr>
                <a:latin typeface="Arial" pitchFamily="34" charset="0"/>
                <a:cs typeface="Arial" pitchFamily="34" charset="0"/>
              </a:defRPr>
            </a:lvl3pPr>
            <a:lvl4pPr>
              <a:defRPr>
                <a:latin typeface="Arial" pitchFamily="34" charset="0"/>
                <a:cs typeface="Arial" pitchFamily="34" charset="0"/>
              </a:defRPr>
            </a:lvl4pPr>
            <a:lvl5pPr>
              <a:defRPr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3"/>
          <p:cNvSpPr txBox="1">
            <a:spLocks/>
          </p:cNvSpPr>
          <p:nvPr userDrawn="1"/>
        </p:nvSpPr>
        <p:spPr bwMode="auto">
          <a:xfrm>
            <a:off x="6934200" y="4914901"/>
            <a:ext cx="2133600" cy="1833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rgbClr val="585858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Microsoft Sans Serif" pitchFamily="34" charset="0"/>
                <a:ea typeface="+mn-ea"/>
                <a:cs typeface="Microsoft Sans Serif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Microsoft Sans Serif" pitchFamily="34" charset="0"/>
                <a:ea typeface="+mn-ea"/>
                <a:cs typeface="Microsoft Sans Serif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Microsoft Sans Serif" pitchFamily="34" charset="0"/>
                <a:ea typeface="+mn-ea"/>
                <a:cs typeface="Microsoft Sans Serif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Microsoft Sans Serif" pitchFamily="34" charset="0"/>
                <a:ea typeface="+mn-ea"/>
                <a:cs typeface="Microsoft Sans Serif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Microsoft Sans Serif" pitchFamily="34" charset="0"/>
                <a:ea typeface="+mn-ea"/>
                <a:cs typeface="Microsoft Sans Serif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Microsoft Sans Serif" pitchFamily="34" charset="0"/>
                <a:ea typeface="+mn-ea"/>
                <a:cs typeface="Microsoft Sans Serif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Microsoft Sans Serif" pitchFamily="34" charset="0"/>
                <a:ea typeface="+mn-ea"/>
                <a:cs typeface="Microsoft Sans Serif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Microsoft Sans Serif" pitchFamily="34" charset="0"/>
                <a:ea typeface="+mn-ea"/>
                <a:cs typeface="Microsoft Sans Serif" pitchFamily="34" charset="0"/>
              </a:defRPr>
            </a:lvl9pPr>
          </a:lstStyle>
          <a:p>
            <a:pPr defTabSz="914400"/>
            <a:fld id="{68E5426F-3220-4789-9DBA-7F03363D73F4}" type="slidenum">
              <a:rPr lang="en-US" smtClean="0"/>
              <a:pPr defTabSz="91440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26295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000" y="392471"/>
            <a:ext cx="8432800" cy="701843"/>
          </a:xfrm>
          <a:prstGeom prst="rect">
            <a:avLst/>
          </a:prstGeom>
        </p:spPr>
        <p:txBody>
          <a:bodyPr/>
          <a:lstStyle>
            <a:lvl1pPr>
              <a:defRPr sz="3500" b="1" i="0" cap="none">
                <a:solidFill>
                  <a:srgbClr val="FF00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Georgia"/>
                <a:cs typeface="Georgia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61753"/>
            <a:ext cx="8229600" cy="270299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65537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0967" y="768685"/>
            <a:ext cx="8662737" cy="1021556"/>
          </a:xfrm>
          <a:prstGeom prst="rect">
            <a:avLst/>
          </a:prstGeom>
        </p:spPr>
        <p:txBody>
          <a:bodyPr anchor="t"/>
          <a:lstStyle>
            <a:lvl1pPr algn="ctr">
              <a:defRPr sz="3500" b="0" cap="none">
                <a:solidFill>
                  <a:srgbClr val="011C3C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767263"/>
            <a:ext cx="7772400" cy="537912"/>
          </a:xfrm>
        </p:spPr>
        <p:txBody>
          <a:bodyPr anchor="b">
            <a:normAutofit/>
          </a:bodyPr>
          <a:lstStyle>
            <a:lvl1pPr marL="0" indent="0" algn="ctr">
              <a:buNone/>
              <a:defRPr sz="2400">
                <a:solidFill>
                  <a:srgbClr val="FDC227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855389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497979"/>
            <a:ext cx="8229600" cy="702172"/>
          </a:xfrm>
          <a:prstGeom prst="rect">
            <a:avLst/>
          </a:prstGeom>
        </p:spPr>
        <p:txBody>
          <a:bodyPr/>
          <a:lstStyle>
            <a:lvl1pPr>
              <a:defRPr sz="3200" b="0" i="0" cap="none">
                <a:solidFill>
                  <a:srgbClr val="011C3C"/>
                </a:solidFill>
                <a:latin typeface="Lucida Grande"/>
                <a:cs typeface="Lucida Grande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1800" b="0" i="0">
                <a:solidFill>
                  <a:srgbClr val="FDC227"/>
                </a:solidFill>
                <a:latin typeface="Lucida Grande"/>
                <a:cs typeface="Lucida Grande"/>
              </a:defRPr>
            </a:lvl1pPr>
            <a:lvl2pPr>
              <a:defRPr sz="1600" b="0" i="0">
                <a:latin typeface="Lucida Grande"/>
                <a:cs typeface="Lucida Grande"/>
              </a:defRPr>
            </a:lvl2pPr>
            <a:lvl3pPr>
              <a:defRPr sz="1600" b="0" i="0">
                <a:latin typeface="Lucida Grande"/>
                <a:cs typeface="Lucida Grande"/>
              </a:defRPr>
            </a:lvl3pPr>
            <a:lvl4pPr>
              <a:defRPr sz="1600" b="0" i="0">
                <a:latin typeface="Lucida Grande"/>
                <a:cs typeface="Lucida Grande"/>
              </a:defRPr>
            </a:lvl4pPr>
            <a:lvl5pPr>
              <a:defRPr sz="1600" b="0" i="0">
                <a:latin typeface="Lucida Grande"/>
                <a:cs typeface="Lucida Grande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1800" b="0" i="0">
                <a:solidFill>
                  <a:srgbClr val="FDC227"/>
                </a:solidFill>
                <a:latin typeface="Lucida Grande"/>
                <a:cs typeface="Lucida Grande"/>
              </a:defRPr>
            </a:lvl1pPr>
            <a:lvl2pPr>
              <a:defRPr sz="1600" b="0" i="0">
                <a:latin typeface="Lucida Grande"/>
                <a:cs typeface="Lucida Grande"/>
              </a:defRPr>
            </a:lvl2pPr>
            <a:lvl3pPr>
              <a:defRPr sz="1600" b="0" i="0">
                <a:latin typeface="Lucida Grande"/>
                <a:cs typeface="Lucida Grande"/>
              </a:defRPr>
            </a:lvl3pPr>
            <a:lvl4pPr>
              <a:defRPr sz="1600" b="0" i="0">
                <a:latin typeface="Lucida Grande"/>
                <a:cs typeface="Lucida Grande"/>
              </a:defRPr>
            </a:lvl4pPr>
            <a:lvl5pPr>
              <a:defRPr sz="1600" b="0" i="0">
                <a:latin typeface="Lucida Grande"/>
                <a:cs typeface="Lucida Grande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8171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61613"/>
            <a:ext cx="8229600" cy="689722"/>
          </a:xfrm>
          <a:prstGeom prst="rect">
            <a:avLst/>
          </a:prstGeom>
        </p:spPr>
        <p:txBody>
          <a:bodyPr/>
          <a:lstStyle>
            <a:lvl1pPr>
              <a:defRPr sz="3200" b="0" i="0" cap="none">
                <a:solidFill>
                  <a:srgbClr val="011C3C"/>
                </a:solidFill>
                <a:latin typeface="Lucida Grande"/>
                <a:cs typeface="Lucida Grande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 b="0" i="0">
                <a:solidFill>
                  <a:srgbClr val="FDC227"/>
                </a:solidFill>
                <a:effectLst/>
                <a:latin typeface="Lucida Grande"/>
                <a:cs typeface="Lucida Grande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818105"/>
            <a:ext cx="4040188" cy="2963466"/>
          </a:xfrm>
        </p:spPr>
        <p:txBody>
          <a:bodyPr/>
          <a:lstStyle>
            <a:lvl1pPr>
              <a:defRPr sz="1800">
                <a:latin typeface="Lucida Grande"/>
                <a:cs typeface="Lucida Grande"/>
              </a:defRPr>
            </a:lvl1pPr>
            <a:lvl2pPr>
              <a:defRPr sz="1600">
                <a:latin typeface="Lucida Grande"/>
                <a:cs typeface="Lucida Grande"/>
              </a:defRPr>
            </a:lvl2pPr>
            <a:lvl3pPr>
              <a:defRPr sz="1600">
                <a:latin typeface="Lucida Grande"/>
                <a:cs typeface="Lucida Grande"/>
              </a:defRPr>
            </a:lvl3pPr>
            <a:lvl4pPr>
              <a:defRPr sz="1600">
                <a:latin typeface="Lucida Grande"/>
                <a:cs typeface="Lucida Grande"/>
              </a:defRPr>
            </a:lvl4pPr>
            <a:lvl5pPr>
              <a:defRPr sz="1600">
                <a:latin typeface="Lucida Grande"/>
                <a:cs typeface="Lucida Grande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3" y="1151335"/>
            <a:ext cx="4041775" cy="479822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 b="0">
                <a:solidFill>
                  <a:srgbClr val="FDC227"/>
                </a:solidFill>
                <a:effectLst/>
                <a:latin typeface="Lucida Grande"/>
                <a:cs typeface="Lucida Grande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3" y="1818105"/>
            <a:ext cx="4041775" cy="2963466"/>
          </a:xfrm>
        </p:spPr>
        <p:txBody>
          <a:bodyPr/>
          <a:lstStyle>
            <a:lvl1pPr>
              <a:defRPr sz="1800">
                <a:latin typeface="Lucida Grande"/>
                <a:cs typeface="Lucida Grande"/>
              </a:defRPr>
            </a:lvl1pPr>
            <a:lvl2pPr>
              <a:defRPr sz="1600">
                <a:latin typeface="Lucida Grande"/>
                <a:cs typeface="Lucida Grande"/>
              </a:defRPr>
            </a:lvl2pPr>
            <a:lvl3pPr>
              <a:defRPr sz="1600">
                <a:latin typeface="Lucida Grande"/>
                <a:cs typeface="Lucida Grande"/>
              </a:defRPr>
            </a:lvl3pPr>
            <a:lvl4pPr>
              <a:defRPr sz="1600">
                <a:latin typeface="Lucida Grande"/>
                <a:cs typeface="Lucida Grande"/>
              </a:defRPr>
            </a:lvl4pPr>
            <a:lvl5pPr>
              <a:defRPr sz="1600">
                <a:latin typeface="Lucida Grande"/>
                <a:cs typeface="Lucida Grande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38346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8368"/>
            <a:ext cx="8229600" cy="689722"/>
          </a:xfrm>
          <a:prstGeom prst="rect">
            <a:avLst/>
          </a:prstGeom>
        </p:spPr>
        <p:txBody>
          <a:bodyPr/>
          <a:lstStyle>
            <a:lvl1pPr>
              <a:defRPr sz="3000" b="0" i="0" cap="none">
                <a:solidFill>
                  <a:srgbClr val="011C3C"/>
                </a:solidFill>
                <a:latin typeface="Lucida Grande"/>
                <a:cs typeface="Lucida Grande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29477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956829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19" y="500094"/>
            <a:ext cx="3008313" cy="696593"/>
          </a:xfrm>
          <a:prstGeom prst="rect">
            <a:avLst/>
          </a:prstGeom>
        </p:spPr>
        <p:txBody>
          <a:bodyPr anchor="b"/>
          <a:lstStyle>
            <a:lvl1pPr algn="l">
              <a:defRPr sz="2000" b="0" i="0">
                <a:solidFill>
                  <a:srgbClr val="011C3C"/>
                </a:solidFill>
                <a:latin typeface="Lucida Grande"/>
                <a:cs typeface="Lucida Grande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500076"/>
            <a:ext cx="5111750" cy="4214891"/>
          </a:xfrm>
        </p:spPr>
        <p:txBody>
          <a:bodyPr/>
          <a:lstStyle>
            <a:lvl1pPr>
              <a:defRPr sz="2800" b="0" i="0">
                <a:solidFill>
                  <a:srgbClr val="FDC227"/>
                </a:solidFill>
                <a:latin typeface="Lucida Grande"/>
                <a:cs typeface="Lucida Grande"/>
              </a:defRPr>
            </a:lvl1pPr>
            <a:lvl2pPr>
              <a:defRPr sz="2800" b="0" i="0">
                <a:latin typeface="Lucida Grande"/>
                <a:cs typeface="Lucida Grande"/>
              </a:defRPr>
            </a:lvl2pPr>
            <a:lvl3pPr>
              <a:defRPr sz="2400" b="0" i="0">
                <a:latin typeface="Lucida Grande"/>
                <a:cs typeface="Lucida Grande"/>
              </a:defRPr>
            </a:lvl3pPr>
            <a:lvl4pPr>
              <a:defRPr sz="2000" b="0" i="0">
                <a:latin typeface="Lucida Grande"/>
                <a:cs typeface="Lucida Grande"/>
              </a:defRPr>
            </a:lvl4pPr>
            <a:lvl5pPr>
              <a:defRPr sz="2000" b="0" i="0">
                <a:latin typeface="Lucida Grande"/>
                <a:cs typeface="Lucida Grande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19" y="1196652"/>
            <a:ext cx="3008313" cy="3518297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279514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0">
                <a:solidFill>
                  <a:srgbClr val="011C3C"/>
                </a:solidFill>
                <a:latin typeface="Lucida Grande"/>
                <a:cs typeface="Lucida Grande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52"/>
            <a:ext cx="5486400" cy="603647"/>
          </a:xfrm>
        </p:spPr>
        <p:txBody>
          <a:bodyPr/>
          <a:lstStyle>
            <a:lvl1pPr marL="0" indent="0">
              <a:buNone/>
              <a:defRPr sz="1400" b="0" i="0">
                <a:solidFill>
                  <a:srgbClr val="7F7F7F"/>
                </a:solidFill>
                <a:latin typeface="Lucida Grande"/>
                <a:cs typeface="Lucida Grande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775029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10498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87" r:id="rId10"/>
    <p:sldLayoutId id="2147483689" r:id="rId11"/>
    <p:sldLayoutId id="2147483690" r:id="rId12"/>
    <p:sldLayoutId id="2147483691" r:id="rId13"/>
  </p:sldLayoutIdLst>
  <p:timing>
    <p:tnLst>
      <p:par>
        <p:cTn id="1" dur="indefinite" restart="never" nodeType="tmRoot"/>
      </p:par>
    </p:tnLst>
  </p:timing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500" kern="1200">
          <a:solidFill>
            <a:srgbClr val="011C3C"/>
          </a:solidFill>
          <a:latin typeface="Lucida Grande"/>
          <a:ea typeface="+mn-ea"/>
          <a:cs typeface="Lucida Grande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bg2">
              <a:lumMod val="50000"/>
            </a:schemeClr>
          </a:solidFill>
          <a:latin typeface="Lucida Grande"/>
          <a:ea typeface="+mn-ea"/>
          <a:cs typeface="Lucida Grande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bg2">
              <a:lumMod val="50000"/>
            </a:schemeClr>
          </a:solidFill>
          <a:latin typeface="Lucida Grande"/>
          <a:ea typeface="+mn-ea"/>
          <a:cs typeface="Lucida Grande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bg2">
              <a:lumMod val="50000"/>
            </a:schemeClr>
          </a:solidFill>
          <a:latin typeface="Lucida Grande"/>
          <a:ea typeface="+mn-ea"/>
          <a:cs typeface="Lucida Grande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200" kern="1200">
          <a:solidFill>
            <a:schemeClr val="bg2">
              <a:lumMod val="50000"/>
            </a:schemeClr>
          </a:solidFill>
          <a:latin typeface="Lucida Grande"/>
          <a:ea typeface="+mn-ea"/>
          <a:cs typeface="Lucida Grande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7" name="Rectangle 7"/>
          <p:cNvSpPr>
            <a:spLocks noChangeArrowheads="1"/>
          </p:cNvSpPr>
          <p:nvPr userDrawn="1"/>
        </p:nvSpPr>
        <p:spPr bwMode="auto">
          <a:xfrm>
            <a:off x="0" y="4857750"/>
            <a:ext cx="9144000" cy="285750"/>
          </a:xfrm>
          <a:prstGeom prst="rect">
            <a:avLst/>
          </a:prstGeom>
          <a:solidFill>
            <a:srgbClr val="EAEAEA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219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176" y="228601"/>
            <a:ext cx="9140825" cy="802481"/>
          </a:xfrm>
          <a:prstGeom prst="rect">
            <a:avLst/>
          </a:prstGeom>
          <a:solidFill>
            <a:srgbClr val="005594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143000"/>
            <a:ext cx="7848600" cy="3394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30724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04800" y="4629150"/>
            <a:ext cx="1981200" cy="128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Arial" charset="0"/>
                <a:cs typeface="Arial" charset="0"/>
              </a:defRPr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0725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4683919"/>
            <a:ext cx="2895600" cy="357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Arial" charset="0"/>
                <a:cs typeface="Arial" charset="0"/>
              </a:defRPr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072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81800" y="4902994"/>
            <a:ext cx="2133600" cy="1833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rgbClr val="585858"/>
                </a:solidFill>
                <a:latin typeface="Arial" charset="0"/>
                <a:cs typeface="Arial" charset="0"/>
              </a:defRPr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1011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</p:sldLayoutIdLst>
  <p:txStyles>
    <p:titleStyle>
      <a:lvl1pPr marL="347663" indent="-347663"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pitchFamily="34" charset="0"/>
          <a:ea typeface="+mj-ea"/>
          <a:cs typeface="Arial" pitchFamily="34" charset="0"/>
        </a:defRPr>
      </a:lvl1pPr>
      <a:lvl2pPr marL="347663" indent="-347663"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Microsoft Sans Serif" pitchFamily="34" charset="0"/>
          <a:cs typeface="Microsoft Sans Serif" pitchFamily="34" charset="0"/>
        </a:defRPr>
      </a:lvl2pPr>
      <a:lvl3pPr marL="347663" indent="-347663"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Microsoft Sans Serif" pitchFamily="34" charset="0"/>
          <a:cs typeface="Microsoft Sans Serif" pitchFamily="34" charset="0"/>
        </a:defRPr>
      </a:lvl3pPr>
      <a:lvl4pPr marL="347663" indent="-347663"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Microsoft Sans Serif" pitchFamily="34" charset="0"/>
          <a:cs typeface="Microsoft Sans Serif" pitchFamily="34" charset="0"/>
        </a:defRPr>
      </a:lvl4pPr>
      <a:lvl5pPr marL="347663" indent="-347663"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Microsoft Sans Serif" pitchFamily="34" charset="0"/>
          <a:cs typeface="Microsoft Sans Serif" pitchFamily="34" charset="0"/>
        </a:defRPr>
      </a:lvl5pPr>
      <a:lvl6pPr marL="804863" algn="l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Microsoft Sans Serif" pitchFamily="34" charset="0"/>
          <a:cs typeface="Microsoft Sans Serif" pitchFamily="34" charset="0"/>
        </a:defRPr>
      </a:lvl6pPr>
      <a:lvl7pPr marL="1262063" algn="l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Microsoft Sans Serif" pitchFamily="34" charset="0"/>
          <a:cs typeface="Microsoft Sans Serif" pitchFamily="34" charset="0"/>
        </a:defRPr>
      </a:lvl7pPr>
      <a:lvl8pPr marL="1719263" algn="l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Microsoft Sans Serif" pitchFamily="34" charset="0"/>
          <a:cs typeface="Microsoft Sans Serif" pitchFamily="34" charset="0"/>
        </a:defRPr>
      </a:lvl8pPr>
      <a:lvl9pPr marL="2176463" algn="l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Microsoft Sans Serif" pitchFamily="34" charset="0"/>
          <a:cs typeface="Microsoft Sans Serif" pitchFamily="34" charset="0"/>
        </a:defRPr>
      </a:lvl9pPr>
    </p:titleStyle>
    <p:bodyStyle>
      <a:lvl1pPr marL="342900" indent="-342900" algn="l" rtl="0" eaLnBrk="0" fontAlgn="base" hangingPunct="0">
        <a:spcBef>
          <a:spcPct val="100000"/>
        </a:spcBef>
        <a:spcAft>
          <a:spcPct val="0"/>
        </a:spcAft>
        <a:buClr>
          <a:srgbClr val="FF6600"/>
        </a:buClr>
        <a:buSzPct val="125000"/>
        <a:buFont typeface="Wingdings" pitchFamily="2" charset="2"/>
        <a:buChar char="§"/>
        <a:defRPr sz="24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FF9900"/>
        </a:buClr>
        <a:buSzPct val="125000"/>
        <a:buFont typeface="Wingdings" pitchFamily="2" charset="2"/>
        <a:buChar char="§"/>
        <a:defRPr sz="2000">
          <a:solidFill>
            <a:schemeClr val="tx1"/>
          </a:solidFill>
          <a:latin typeface="Arial" pitchFamily="34" charset="0"/>
          <a:cs typeface="Arial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FFCC00"/>
        </a:buClr>
        <a:buSzPct val="125000"/>
        <a:buFont typeface="Wingdings" pitchFamily="2" charset="2"/>
        <a:buChar char="§"/>
        <a:defRPr>
          <a:solidFill>
            <a:schemeClr val="tx1"/>
          </a:solidFill>
          <a:latin typeface="Arial" pitchFamily="34" charset="0"/>
          <a:cs typeface="Arial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FFFF66"/>
        </a:buClr>
        <a:buSzPct val="125000"/>
        <a:buFont typeface="Wingdings" pitchFamily="2" charset="2"/>
        <a:buChar char="§"/>
        <a:defRPr sz="1600">
          <a:solidFill>
            <a:schemeClr val="tx1"/>
          </a:solidFill>
          <a:latin typeface="Arial" pitchFamily="34" charset="0"/>
          <a:cs typeface="Arial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FF6E00"/>
        </a:buClr>
        <a:buSzPct val="125000"/>
        <a:buFont typeface="Wingdings" pitchFamily="2" charset="2"/>
        <a:buChar char="§"/>
        <a:defRPr sz="1600">
          <a:solidFill>
            <a:schemeClr val="tx1"/>
          </a:solidFill>
          <a:latin typeface="Arial" pitchFamily="34" charset="0"/>
          <a:cs typeface="Arial" pitchFamily="34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rgbClr val="FF6E00"/>
        </a:buClr>
        <a:buSzPct val="125000"/>
        <a:buFont typeface="Wingdings" pitchFamily="2" charset="2"/>
        <a:buChar char="§"/>
        <a:defRPr sz="16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rgbClr val="FF6E00"/>
        </a:buClr>
        <a:buSzPct val="125000"/>
        <a:buFont typeface="Wingdings" pitchFamily="2" charset="2"/>
        <a:buChar char="§"/>
        <a:defRPr sz="16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rgbClr val="FF6E00"/>
        </a:buClr>
        <a:buSzPct val="125000"/>
        <a:buFont typeface="Wingdings" pitchFamily="2" charset="2"/>
        <a:buChar char="§"/>
        <a:defRPr sz="16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rgbClr val="FF6E00"/>
        </a:buClr>
        <a:buSzPct val="125000"/>
        <a:buFont typeface="Wingdings" pitchFamily="2" charset="2"/>
        <a:buChar char="§"/>
        <a:defRPr sz="16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hyperlink" Target="http://hci.stanford.edu/~winograd/shrdlu/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7.w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cmag.com/article2/0,2817,2380351,00.asp" TargetMode="External"/><Relationship Id="rId2" Type="http://schemas.openxmlformats.org/officeDocument/2006/relationships/hyperlink" Target="http://blog.reddit.com/2011/02/ibm-watson-research-team-answers-your.html" TargetMode="Externa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://theswimmingsubmarine.blogspot.com/2011/02/how-ibms-deep-question-answering.html" TargetMode="External"/><Relationship Id="rId2" Type="http://schemas.openxmlformats.org/officeDocument/2006/relationships/hyperlink" Target="http://www.theatlantic.com/technology/archive/2011/02/is-it-time-to-welcome-our-new-computer-overlords/71388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quora.com/What-questions-were-asked-in-the-Jeopardy-episode-involving-Watson" TargetMode="Externa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hyperlink" Target="http://j-archive.com/" TargetMode="Externa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://mentalfloss.com/article/51543/what-ibm-watson-7-videos-jeopardy-era" TargetMode="External"/><Relationship Id="rId2" Type="http://schemas.openxmlformats.org/officeDocument/2006/relationships/hyperlink" Target="https://www.youtube.com/watch?v=WFR3lOm_xhE" TargetMode="Externa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geekwire.com/2013/ibm-takes-watson-cloud/" TargetMode="Externa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2429" y="1163097"/>
            <a:ext cx="8535737" cy="3302621"/>
          </a:xfrm>
        </p:spPr>
        <p:txBody>
          <a:bodyPr/>
          <a:lstStyle/>
          <a:p>
            <a:r>
              <a:rPr lang="en-US" sz="18000" dirty="0" smtClean="0">
                <a:latin typeface="Rockwell Extra Bold" panose="02060903040505020403" pitchFamily="18" charset="0"/>
              </a:rPr>
              <a:t>NLP</a:t>
            </a:r>
            <a:endParaRPr lang="en-US" sz="18000" dirty="0">
              <a:latin typeface="Rockwell Extra Bold" panose="020609030405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1624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is Question Answering?</a:t>
            </a:r>
            <a:endParaRPr dirty="0"/>
          </a:p>
        </p:txBody>
      </p:sp>
      <p:sp>
        <p:nvSpPr>
          <p:cNvPr id="96" name="Google Shape;96;p17"/>
          <p:cNvSpPr txBox="1">
            <a:spLocks noGrp="1"/>
          </p:cNvSpPr>
          <p:nvPr>
            <p:ph idx="1"/>
          </p:nvPr>
        </p:nvSpPr>
        <p:spPr>
          <a:xfrm>
            <a:off x="254000" y="1111012"/>
            <a:ext cx="4331110" cy="270299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/>
              <a:t>Information retrieval (IR)-based QA</a:t>
            </a:r>
            <a:endParaRPr sz="1400" b="1" dirty="0"/>
          </a:p>
          <a:p>
            <a:pPr marL="0" lvl="0" indent="0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000" dirty="0"/>
              <a:t>Uses phrases in the question to search for keywords in vast data sources (e.g. documents in a reserve, websites on the Internet) that may contain the answer to the question. The answer-candidates are then ranked based on various metrics pertaining to the quality and relevance of the answers.</a:t>
            </a:r>
            <a:endParaRPr sz="2000" dirty="0"/>
          </a:p>
        </p:txBody>
      </p:sp>
      <p:sp>
        <p:nvSpPr>
          <p:cNvPr id="97" name="Google Shape;97;p17"/>
          <p:cNvSpPr txBox="1">
            <a:spLocks noGrp="1"/>
          </p:cNvSpPr>
          <p:nvPr>
            <p:ph type="body" idx="4294967295"/>
          </p:nvPr>
        </p:nvSpPr>
        <p:spPr>
          <a:xfrm>
            <a:off x="4709652" y="1094161"/>
            <a:ext cx="4129548" cy="2711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/>
              <a:t>Knowledge-based QA</a:t>
            </a:r>
            <a:endParaRPr sz="1400" b="1" dirty="0"/>
          </a:p>
          <a:p>
            <a:pPr marL="0" lvl="0" indent="0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000" dirty="0"/>
              <a:t>Translates the question into a semantic representation compatible with a database wherein the answer to the question lies. The semantic representation is then made as a query to the database, and the query-answer is then converted to a natural-language response.</a:t>
            </a:r>
            <a:endParaRPr sz="2000" dirty="0"/>
          </a:p>
        </p:txBody>
      </p:sp>
      <p:sp>
        <p:nvSpPr>
          <p:cNvPr id="98" name="Google Shape;98;p17"/>
          <p:cNvSpPr txBox="1">
            <a:spLocks noGrp="1"/>
          </p:cNvSpPr>
          <p:nvPr>
            <p:ph type="body" idx="4294967295"/>
          </p:nvPr>
        </p:nvSpPr>
        <p:spPr>
          <a:xfrm>
            <a:off x="394110" y="4695007"/>
            <a:ext cx="8382000" cy="4460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100"/>
              <a:t>Jurafsky, Daniel. Martin, James H. “Speech and Language Processing.” Third Edition. 15 August 2018: p. 376.</a:t>
            </a:r>
            <a:endParaRPr sz="1100"/>
          </a:p>
        </p:txBody>
      </p:sp>
    </p:spTree>
    <p:extLst>
      <p:ext uri="{BB962C8B-B14F-4D97-AF65-F5344CB8AC3E}">
        <p14:creationId xmlns:p14="http://schemas.microsoft.com/office/powerpoint/2010/main" val="21905610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 Type Taxonomy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Question Types</a:t>
            </a:r>
          </a:p>
          <a:p>
            <a:pPr lvl="1"/>
            <a:r>
              <a:rPr lang="en-US" dirty="0" smtClean="0"/>
              <a:t>Yes/no </a:t>
            </a:r>
            <a:r>
              <a:rPr lang="en-US" dirty="0"/>
              <a:t>vs. </a:t>
            </a:r>
            <a:r>
              <a:rPr lang="en-US" dirty="0" err="1"/>
              <a:t>wh</a:t>
            </a:r>
            <a:r>
              <a:rPr lang="en-US" dirty="0"/>
              <a:t>-</a:t>
            </a:r>
          </a:p>
          <a:p>
            <a:pPr lvl="1"/>
            <a:r>
              <a:rPr lang="en-US" dirty="0"/>
              <a:t>Factual vs. procedural</a:t>
            </a:r>
          </a:p>
          <a:p>
            <a:pPr lvl="1"/>
            <a:r>
              <a:rPr lang="en-US" dirty="0"/>
              <a:t>Single answer vs. multiple answers</a:t>
            </a:r>
          </a:p>
          <a:p>
            <a:pPr lvl="1"/>
            <a:r>
              <a:rPr lang="en-US" dirty="0"/>
              <a:t>Objective vs. subjective</a:t>
            </a:r>
          </a:p>
          <a:p>
            <a:pPr lvl="1"/>
            <a:r>
              <a:rPr lang="en-US" dirty="0" smtClean="0"/>
              <a:t>Context-specific (personalized) vs</a:t>
            </a:r>
            <a:r>
              <a:rPr lang="en-US" dirty="0"/>
              <a:t>. </a:t>
            </a:r>
            <a:r>
              <a:rPr lang="en-US" dirty="0" smtClean="0"/>
              <a:t>generic</a:t>
            </a:r>
            <a:endParaRPr lang="en-US" dirty="0"/>
          </a:p>
          <a:p>
            <a:pPr lvl="1"/>
            <a:r>
              <a:rPr lang="en-US" dirty="0"/>
              <a:t>Known answer in the collection, </a:t>
            </a:r>
            <a:r>
              <a:rPr lang="en-US" dirty="0" smtClean="0"/>
              <a:t>y/n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5970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Older Systems (pre-TREC)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57200" y="1336430"/>
            <a:ext cx="8229600" cy="3669323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BASEBALL (Green et al., </a:t>
            </a:r>
            <a:r>
              <a:rPr lang="en-US" dirty="0" smtClean="0"/>
              <a:t>1961)</a:t>
            </a:r>
          </a:p>
          <a:p>
            <a:pPr lvl="1"/>
            <a:r>
              <a:rPr lang="en-US" dirty="0" smtClean="0"/>
              <a:t>Baseball</a:t>
            </a:r>
          </a:p>
          <a:p>
            <a:r>
              <a:rPr lang="en-US" dirty="0" smtClean="0"/>
              <a:t>ELIZA (Weizenbaum 1966)</a:t>
            </a:r>
          </a:p>
          <a:p>
            <a:pPr lvl="1"/>
            <a:r>
              <a:rPr lang="en-US" dirty="0" smtClean="0"/>
              <a:t>Dialogue, Therapist</a:t>
            </a:r>
          </a:p>
          <a:p>
            <a:r>
              <a:rPr lang="en-US" dirty="0" smtClean="0"/>
              <a:t>SHRDLU (Winograd 1972)</a:t>
            </a:r>
          </a:p>
          <a:p>
            <a:pPr lvl="1"/>
            <a:r>
              <a:rPr lang="en-US" dirty="0" smtClean="0"/>
              <a:t>Blocks world</a:t>
            </a:r>
          </a:p>
          <a:p>
            <a:r>
              <a:rPr lang="en-US" dirty="0" smtClean="0"/>
              <a:t>LUNAR (Woods</a:t>
            </a:r>
            <a:r>
              <a:rPr lang="en-US" dirty="0"/>
              <a:t>, 1973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Lunar rocks</a:t>
            </a:r>
          </a:p>
          <a:p>
            <a:r>
              <a:rPr lang="da-DK" dirty="0" smtClean="0"/>
              <a:t>Murax (Kupiec 1993)</a:t>
            </a:r>
          </a:p>
          <a:p>
            <a:pPr lvl="1"/>
            <a:r>
              <a:rPr lang="da-DK" dirty="0" smtClean="0"/>
              <a:t>Open-domain, encyclopedia-based</a:t>
            </a:r>
          </a:p>
          <a:p>
            <a:r>
              <a:rPr lang="da-DK" dirty="0" smtClean="0"/>
              <a:t>START (Katz 1997)</a:t>
            </a:r>
          </a:p>
          <a:p>
            <a:pPr lvl="1"/>
            <a:r>
              <a:rPr lang="da-DK" dirty="0" smtClean="0"/>
              <a:t>Open-domain, web-based</a:t>
            </a:r>
          </a:p>
          <a:p>
            <a:r>
              <a:rPr lang="da-DK" dirty="0" smtClean="0"/>
              <a:t>Deep Red (Hirschman &amp; al. 1999)</a:t>
            </a:r>
          </a:p>
          <a:p>
            <a:pPr lvl="1"/>
            <a:r>
              <a:rPr lang="da-DK" dirty="0" smtClean="0"/>
              <a:t>Reading comprehension</a:t>
            </a:r>
          </a:p>
          <a:p>
            <a:r>
              <a:rPr lang="da-DK" dirty="0" smtClean="0"/>
              <a:t>Jupiter (Zue et al., 2000)</a:t>
            </a:r>
          </a:p>
          <a:p>
            <a:pPr lvl="1"/>
            <a:r>
              <a:rPr lang="da-DK" dirty="0" smtClean="0"/>
              <a:t>Spoken questions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6116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Eliza (Weizenbaum 1966)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06287"/>
            <a:ext cx="8229600" cy="2958458"/>
          </a:xfrm>
        </p:spPr>
        <p:txBody>
          <a:bodyPr>
            <a:noAutofit/>
          </a:bodyPr>
          <a:lstStyle/>
          <a:p>
            <a:r>
              <a:rPr lang="en-US" sz="1800" dirty="0" smtClean="0"/>
              <a:t>Eliza plays a therapist</a:t>
            </a:r>
          </a:p>
          <a:p>
            <a:pPr lvl="1"/>
            <a:r>
              <a:rPr lang="en-US" sz="1400" dirty="0" smtClean="0"/>
              <a:t>and doesn’t really answer questions </a:t>
            </a:r>
            <a:r>
              <a:rPr lang="en-US" sz="1400" dirty="0" smtClean="0">
                <a:sym typeface="Wingdings" panose="05000000000000000000" pitchFamily="2" charset="2"/>
              </a:rPr>
              <a:t></a:t>
            </a:r>
            <a:endParaRPr lang="en-US" sz="1400" dirty="0" smtClean="0"/>
          </a:p>
          <a:p>
            <a:r>
              <a:rPr lang="en-US" sz="1800" dirty="0" smtClean="0"/>
              <a:t>Simple pattern matching</a:t>
            </a:r>
          </a:p>
          <a:p>
            <a:r>
              <a:rPr lang="en-US" sz="1800" dirty="0" smtClean="0"/>
              <a:t>Sample dialogue</a:t>
            </a:r>
          </a:p>
          <a:p>
            <a:pPr marL="457200" lvl="1" indent="0">
              <a:buNone/>
            </a:pPr>
            <a:r>
              <a:rPr lang="en-US" sz="1600" dirty="0" smtClean="0"/>
              <a:t>E: I am the psychotherapist.  Please, describe your problems.</a:t>
            </a:r>
          </a:p>
          <a:p>
            <a:pPr marL="457200" lvl="1" indent="0">
              <a:buNone/>
            </a:pPr>
            <a:r>
              <a:rPr lang="en-US" sz="1600" dirty="0" smtClean="0"/>
              <a:t>P: I am always tired.</a:t>
            </a:r>
          </a:p>
          <a:p>
            <a:pPr marL="457200" lvl="1" indent="0">
              <a:buNone/>
            </a:pPr>
            <a:r>
              <a:rPr lang="en-US" sz="1600" dirty="0" smtClean="0"/>
              <a:t>E: Why do you say you are always tired?</a:t>
            </a:r>
          </a:p>
          <a:p>
            <a:pPr marL="457200" lvl="1" indent="0">
              <a:buNone/>
            </a:pPr>
            <a:r>
              <a:rPr lang="en-US" sz="1600" dirty="0" smtClean="0"/>
              <a:t>P: Because I cannot sleep.</a:t>
            </a:r>
          </a:p>
          <a:p>
            <a:pPr marL="457200" lvl="1" indent="0">
              <a:buNone/>
            </a:pPr>
            <a:r>
              <a:rPr lang="en-US" sz="1600" dirty="0" smtClean="0"/>
              <a:t>E: Is it because you cannot sleep that you came to me?</a:t>
            </a:r>
          </a:p>
          <a:p>
            <a:pPr marL="457200" lvl="1" indent="0">
              <a:buNone/>
            </a:pPr>
            <a:r>
              <a:rPr lang="en-US" sz="1600" dirty="0" smtClean="0"/>
              <a:t>P: Yes, help me please.</a:t>
            </a:r>
          </a:p>
          <a:p>
            <a:pPr marL="457200" lvl="1" indent="0">
              <a:buNone/>
            </a:pPr>
            <a:r>
              <a:rPr lang="en-US" sz="1600" dirty="0" smtClean="0"/>
              <a:t>E: Earlier you said you cannot sleep?</a:t>
            </a:r>
          </a:p>
          <a:p>
            <a:pPr lvl="1"/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735583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Lunar (Woods et al., 1972)</a:t>
            </a:r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3999" y="1196950"/>
            <a:ext cx="8722049" cy="3794928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en-US" sz="2200" dirty="0" smtClean="0"/>
              <a:t>Lunar Sciences Natural Language Information System</a:t>
            </a:r>
          </a:p>
          <a:p>
            <a:pPr>
              <a:lnSpc>
                <a:spcPct val="120000"/>
              </a:lnSpc>
            </a:pPr>
            <a:r>
              <a:rPr lang="en-US" sz="2200" dirty="0" smtClean="0"/>
              <a:t>Apollo 11 moon rocks</a:t>
            </a:r>
          </a:p>
          <a:p>
            <a:pPr>
              <a:lnSpc>
                <a:spcPct val="120000"/>
              </a:lnSpc>
            </a:pPr>
            <a:r>
              <a:rPr lang="en-US" altLang="en-US" sz="2200" dirty="0" smtClean="0"/>
              <a:t>Questions in English</a:t>
            </a:r>
          </a:p>
          <a:p>
            <a:pPr>
              <a:lnSpc>
                <a:spcPct val="120000"/>
              </a:lnSpc>
            </a:pPr>
            <a:r>
              <a:rPr lang="en-US" sz="2200" dirty="0" smtClean="0"/>
              <a:t>Components</a:t>
            </a:r>
          </a:p>
          <a:p>
            <a:pPr lvl="1">
              <a:lnSpc>
                <a:spcPct val="120000"/>
              </a:lnSpc>
            </a:pPr>
            <a:r>
              <a:rPr lang="en-US" sz="1700" dirty="0" smtClean="0"/>
              <a:t>a general-purpose ATN (augmented transition network) grammar for English</a:t>
            </a:r>
          </a:p>
          <a:p>
            <a:pPr lvl="1">
              <a:lnSpc>
                <a:spcPct val="120000"/>
              </a:lnSpc>
            </a:pPr>
            <a:r>
              <a:rPr lang="en-US" sz="1700" dirty="0" smtClean="0"/>
              <a:t>a procedural-semantics framework for semantic interpretation</a:t>
            </a:r>
          </a:p>
          <a:p>
            <a:pPr lvl="1">
              <a:lnSpc>
                <a:spcPct val="120000"/>
              </a:lnSpc>
            </a:pPr>
            <a:r>
              <a:rPr lang="en-US" sz="1700" dirty="0" smtClean="0"/>
              <a:t>mapping from the syntactic grammar to a logic representation</a:t>
            </a:r>
          </a:p>
          <a:p>
            <a:pPr lvl="1">
              <a:lnSpc>
                <a:spcPct val="120000"/>
              </a:lnSpc>
            </a:pPr>
            <a:r>
              <a:rPr lang="en-US" sz="1700" dirty="0" smtClean="0"/>
              <a:t>3,500 word dictionary</a:t>
            </a:r>
          </a:p>
          <a:p>
            <a:pPr lvl="1">
              <a:lnSpc>
                <a:spcPct val="120000"/>
              </a:lnSpc>
            </a:pPr>
            <a:r>
              <a:rPr lang="en-US" sz="1700" dirty="0" smtClean="0"/>
              <a:t>13,000 entries in the knowledge base</a:t>
            </a:r>
          </a:p>
          <a:p>
            <a:pPr>
              <a:lnSpc>
                <a:spcPct val="120000"/>
              </a:lnSpc>
            </a:pPr>
            <a:r>
              <a:rPr lang="en-US" sz="2200" dirty="0" smtClean="0"/>
              <a:t>Lunar answered 78% of sentences asked by geologists at 1971 Lunar Rocks conference</a:t>
            </a:r>
          </a:p>
          <a:p>
            <a:pPr lvl="1">
              <a:lnSpc>
                <a:spcPct val="120000"/>
              </a:lnSpc>
            </a:pPr>
            <a:r>
              <a:rPr lang="en-US" sz="1700" dirty="0" smtClean="0"/>
              <a:t>How many breccias contain olivine?</a:t>
            </a:r>
          </a:p>
          <a:p>
            <a:pPr lvl="1">
              <a:lnSpc>
                <a:spcPct val="120000"/>
              </a:lnSpc>
            </a:pPr>
            <a:r>
              <a:rPr lang="en-US" sz="1700" dirty="0" smtClean="0"/>
              <a:t>What are they?</a:t>
            </a:r>
          </a:p>
          <a:p>
            <a:pPr>
              <a:lnSpc>
                <a:spcPct val="120000"/>
              </a:lnSpc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008296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1794" name="Picture 2" descr="normal.img-004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57029" y="859852"/>
            <a:ext cx="5626741" cy="4188405"/>
          </a:xfrm>
          <a:prstGeom prst="rect">
            <a:avLst/>
          </a:prstGeom>
          <a:noFill/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54000" y="158009"/>
            <a:ext cx="8432800" cy="701843"/>
          </a:xfrm>
        </p:spPr>
        <p:txBody>
          <a:bodyPr/>
          <a:lstStyle/>
          <a:p>
            <a:r>
              <a:rPr lang="en-US" dirty="0" smtClean="0"/>
              <a:t>Lunar Grammar Fragment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3583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SHRDLU (Winograd 1972)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5508" y="1114650"/>
            <a:ext cx="8487508" cy="3721308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Simple questions about the blocks world</a:t>
            </a:r>
          </a:p>
          <a:p>
            <a:pPr lvl="1"/>
            <a:r>
              <a:rPr lang="en-US" dirty="0" smtClean="0"/>
              <a:t>Person: Pick up a big red block. </a:t>
            </a:r>
          </a:p>
          <a:p>
            <a:pPr lvl="1"/>
            <a:r>
              <a:rPr lang="en-US" dirty="0" smtClean="0"/>
              <a:t>Computer: OK. </a:t>
            </a:r>
          </a:p>
          <a:p>
            <a:pPr lvl="1"/>
            <a:r>
              <a:rPr lang="en-US" dirty="0" smtClean="0"/>
              <a:t>Person: Grasp the pyramid. </a:t>
            </a:r>
          </a:p>
          <a:p>
            <a:pPr lvl="1"/>
            <a:r>
              <a:rPr lang="en-US" dirty="0" smtClean="0"/>
              <a:t>Computer: I don't understand which pyramid you mean. </a:t>
            </a:r>
          </a:p>
          <a:p>
            <a:pPr lvl="1"/>
            <a:r>
              <a:rPr lang="en-US" dirty="0" smtClean="0"/>
              <a:t>Person (changing their mind): Find a block which is taller than the one you are holding </a:t>
            </a:r>
            <a:br>
              <a:rPr lang="en-US" dirty="0" smtClean="0"/>
            </a:br>
            <a:r>
              <a:rPr lang="en-US" dirty="0" smtClean="0"/>
              <a:t>and put it into the box. </a:t>
            </a:r>
          </a:p>
          <a:p>
            <a:pPr lvl="1"/>
            <a:r>
              <a:rPr lang="en-US" dirty="0" smtClean="0"/>
              <a:t>Computer: By "it", I assume you mean the block which is taller than the one I am holding. </a:t>
            </a:r>
          </a:p>
          <a:p>
            <a:pPr lvl="1"/>
            <a:r>
              <a:rPr lang="en-US" dirty="0" smtClean="0"/>
              <a:t>Computer: OK. </a:t>
            </a:r>
          </a:p>
          <a:p>
            <a:pPr lvl="1"/>
            <a:r>
              <a:rPr lang="en-US" dirty="0" smtClean="0"/>
              <a:t>Person: What does the box contain? </a:t>
            </a:r>
          </a:p>
          <a:p>
            <a:pPr lvl="1"/>
            <a:r>
              <a:rPr lang="en-US" dirty="0" smtClean="0"/>
              <a:t>Computer: The blue pyramid and the blue block. </a:t>
            </a:r>
          </a:p>
          <a:p>
            <a:pPr lvl="1"/>
            <a:r>
              <a:rPr lang="en-US" dirty="0" smtClean="0"/>
              <a:t>Person: What is the pyramid supported by? </a:t>
            </a:r>
          </a:p>
          <a:p>
            <a:pPr lvl="1"/>
            <a:r>
              <a:rPr lang="en-US" dirty="0" smtClean="0"/>
              <a:t>Computer: The box. </a:t>
            </a:r>
          </a:p>
          <a:p>
            <a:pPr lvl="1"/>
            <a:r>
              <a:rPr lang="en-US" dirty="0" smtClean="0"/>
              <a:t>Person: How many blocks are not in the box? </a:t>
            </a:r>
          </a:p>
          <a:p>
            <a:pPr lvl="1"/>
            <a:r>
              <a:rPr lang="en-US" dirty="0" smtClean="0"/>
              <a:t>Computer: Four of them. </a:t>
            </a:r>
          </a:p>
          <a:p>
            <a:pPr lvl="1"/>
            <a:r>
              <a:rPr lang="en-US" dirty="0" smtClean="0"/>
              <a:t>Person: Is at least one of them narrower than the one which I told you to pick up? </a:t>
            </a:r>
          </a:p>
          <a:p>
            <a:pPr lvl="1"/>
            <a:r>
              <a:rPr lang="en-US" dirty="0" smtClean="0"/>
              <a:t>Computer: Yes, the red cube.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696605" y="4594622"/>
            <a:ext cx="39901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hlinkClick r:id="rId2"/>
              </a:rPr>
              <a:t>http://hci.stanford.edu/~winograd/shrdlu/</a:t>
            </a:r>
            <a:endParaRPr lang="en-US" dirty="0"/>
          </a:p>
        </p:txBody>
      </p:sp>
      <p:pic>
        <p:nvPicPr>
          <p:cNvPr id="2083842" name="Picture 2" descr="http://hci.stanford.edu/%7Ewinograd/shrdlu/shrdlu-original.gi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512483" y="2082089"/>
            <a:ext cx="2520147" cy="202305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103639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Virtual Assistants</a:t>
            </a:r>
            <a:endParaRPr dirty="0"/>
          </a:p>
        </p:txBody>
      </p:sp>
      <p:sp>
        <p:nvSpPr>
          <p:cNvPr id="220" name="Google Shape;220;p31"/>
          <p:cNvSpPr txBox="1">
            <a:spLocks noGrp="1"/>
          </p:cNvSpPr>
          <p:nvPr>
            <p:ph idx="1"/>
          </p:nvPr>
        </p:nvSpPr>
        <p:spPr>
          <a:xfrm>
            <a:off x="176197" y="1540422"/>
            <a:ext cx="4114800" cy="270299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tx1"/>
                </a:solidFill>
              </a:rPr>
              <a:t>Applications:</a:t>
            </a:r>
            <a:endParaRPr sz="2000" dirty="0">
              <a:solidFill>
                <a:schemeClr val="tx1"/>
              </a:solidFill>
            </a:endParaRPr>
          </a:p>
          <a:p>
            <a: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</a:pPr>
            <a:r>
              <a:rPr lang="en" sz="1600" dirty="0">
                <a:solidFill>
                  <a:schemeClr val="tx1"/>
                </a:solidFill>
              </a:rPr>
              <a:t>Command execution.</a:t>
            </a:r>
            <a:endParaRPr sz="1600" dirty="0">
              <a:solidFill>
                <a:schemeClr val="tx1"/>
              </a:solidFill>
            </a:endParaRPr>
          </a:p>
          <a:p>
            <a: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</a:pPr>
            <a:r>
              <a:rPr lang="en" sz="1600" dirty="0">
                <a:solidFill>
                  <a:schemeClr val="tx1"/>
                </a:solidFill>
              </a:rPr>
              <a:t>Play music, set an alarm</a:t>
            </a:r>
            <a:endParaRPr sz="1600" dirty="0">
              <a:solidFill>
                <a:schemeClr val="tx1"/>
              </a:solidFill>
            </a:endParaRPr>
          </a:p>
          <a:p>
            <a: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</a:pPr>
            <a:r>
              <a:rPr lang="en" sz="1600" dirty="0">
                <a:solidFill>
                  <a:schemeClr val="tx1"/>
                </a:solidFill>
              </a:rPr>
              <a:t>Simple question answering.</a:t>
            </a:r>
            <a:endParaRPr sz="1600" dirty="0">
              <a:solidFill>
                <a:schemeClr val="tx1"/>
              </a:solidFill>
            </a:endParaRPr>
          </a:p>
          <a:p>
            <a: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</a:pPr>
            <a:r>
              <a:rPr lang="en" sz="1600" dirty="0">
                <a:solidFill>
                  <a:schemeClr val="tx1"/>
                </a:solidFill>
              </a:rPr>
              <a:t>What is the weather like today?</a:t>
            </a:r>
            <a:endParaRPr sz="1600" dirty="0">
              <a:solidFill>
                <a:schemeClr val="tx1"/>
              </a:solidFill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tx1"/>
                </a:solidFill>
              </a:rPr>
              <a:t>Performance:</a:t>
            </a:r>
            <a:endParaRPr sz="2000" dirty="0">
              <a:solidFill>
                <a:schemeClr val="tx1"/>
              </a:solidFill>
            </a:endParaRPr>
          </a:p>
        </p:txBody>
      </p:sp>
      <p:pic>
        <p:nvPicPr>
          <p:cNvPr id="222" name="Google Shape;22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90997" y="1418091"/>
            <a:ext cx="4489209" cy="29628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969916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Introduction to NLP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Evaluation of QA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722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Question Answering?</a:t>
            </a:r>
            <a:endParaRPr/>
          </a:p>
        </p:txBody>
      </p:sp>
      <p:sp>
        <p:nvSpPr>
          <p:cNvPr id="105" name="Google Shape;105;p18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/>
              <a:t>Metrics of successful QA modeling:</a:t>
            </a:r>
            <a:endParaRPr sz="1800" b="1"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Relevance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Correctness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Conciseness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Completeness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Coherence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Justification</a:t>
            </a:r>
            <a:endParaRPr sz="1800"/>
          </a:p>
        </p:txBody>
      </p:sp>
      <p:sp>
        <p:nvSpPr>
          <p:cNvPr id="106" name="Google Shape;106;p18"/>
          <p:cNvSpPr txBox="1">
            <a:spLocks noGrp="1"/>
          </p:cNvSpPr>
          <p:nvPr>
            <p:ph type="body" idx="4294967295"/>
          </p:nvPr>
        </p:nvSpPr>
        <p:spPr>
          <a:xfrm>
            <a:off x="5143500" y="1843088"/>
            <a:ext cx="4000500" cy="27098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/>
              <a:t>Current limitations:</a:t>
            </a:r>
            <a:endParaRPr sz="1800" b="1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800"/>
              <a:t>Breadth versus depth</a:t>
            </a:r>
            <a:endParaRPr sz="1800"/>
          </a:p>
        </p:txBody>
      </p:sp>
      <p:sp>
        <p:nvSpPr>
          <p:cNvPr id="107" name="Google Shape;107;p18"/>
          <p:cNvSpPr txBox="1">
            <a:spLocks noGrp="1"/>
          </p:cNvSpPr>
          <p:nvPr>
            <p:ph type="body" idx="4294967295"/>
          </p:nvPr>
        </p:nvSpPr>
        <p:spPr>
          <a:xfrm>
            <a:off x="48418" y="4286096"/>
            <a:ext cx="8843963" cy="4460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dirty="0"/>
              <a:t>Pasupat, Panupong. “WikiTableQuestions: A Complex Real-World Question Answering Dataset.”</a:t>
            </a:r>
            <a:r>
              <a:rPr lang="en" sz="1050" i="1" dirty="0"/>
              <a:t> The Stanford NLP Group. </a:t>
            </a:r>
            <a:r>
              <a:rPr lang="en" sz="1050" dirty="0"/>
              <a:t>11 February 2016.</a:t>
            </a:r>
            <a:endParaRPr sz="105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dirty="0"/>
              <a:t>L. Hirschman and R. Gaizauskas, ``Natural language question answering: the view from </a:t>
            </a:r>
            <a:r>
              <a:rPr lang="en" sz="1050" dirty="0" smtClean="0"/>
              <a:t>here,” JNLE, </a:t>
            </a:r>
            <a:r>
              <a:rPr lang="en" sz="1050" dirty="0"/>
              <a:t>vol. 7, no. 4</a:t>
            </a:r>
            <a:r>
              <a:rPr lang="en" sz="1050" dirty="0" smtClean="0"/>
              <a:t>, pp</a:t>
            </a:r>
            <a:r>
              <a:rPr lang="en" sz="1050" dirty="0"/>
              <a:t>. 275-300, 2001.</a:t>
            </a:r>
            <a:endParaRPr sz="1050" dirty="0"/>
          </a:p>
        </p:txBody>
      </p:sp>
    </p:spTree>
    <p:extLst>
      <p:ext uri="{BB962C8B-B14F-4D97-AF65-F5344CB8AC3E}">
        <p14:creationId xmlns:p14="http://schemas.microsoft.com/office/powerpoint/2010/main" val="28219173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Introduction to NLP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Question </a:t>
            </a:r>
            <a:r>
              <a:rPr lang="en-US" dirty="0" smtClean="0"/>
              <a:t>Answering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663552" y="4613476"/>
            <a:ext cx="3139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[includes slides by Talley Amir]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9195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The TREC Q&amp;A evaluation</a:t>
            </a:r>
          </a:p>
        </p:txBody>
      </p:sp>
      <p:sp>
        <p:nvSpPr>
          <p:cNvPr id="192515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094314"/>
            <a:ext cx="8229600" cy="3671117"/>
          </a:xfrm>
        </p:spPr>
        <p:txBody>
          <a:bodyPr>
            <a:noAutofit/>
          </a:bodyPr>
          <a:lstStyle/>
          <a:p>
            <a:r>
              <a:rPr lang="en-US" altLang="en-US" sz="1600" dirty="0" smtClean="0"/>
              <a:t>Run by NIST </a:t>
            </a:r>
          </a:p>
          <a:p>
            <a:pPr lvl="1"/>
            <a:r>
              <a:rPr lang="en-US" altLang="en-US" sz="1400" dirty="0" smtClean="0"/>
              <a:t>Voorhees and Tice 1999, 2000</a:t>
            </a:r>
          </a:p>
          <a:p>
            <a:pPr lvl="1"/>
            <a:r>
              <a:rPr lang="en-US" altLang="en-US" sz="1400" dirty="0" smtClean="0"/>
              <a:t>2GB of input</a:t>
            </a:r>
          </a:p>
          <a:p>
            <a:pPr lvl="1"/>
            <a:r>
              <a:rPr lang="en-US" altLang="en-US" sz="1400" dirty="0" smtClean="0"/>
              <a:t>AQUAINT corpus</a:t>
            </a:r>
          </a:p>
          <a:p>
            <a:pPr lvl="1"/>
            <a:r>
              <a:rPr lang="en-US" altLang="en-US" sz="1400" dirty="0" smtClean="0"/>
              <a:t>200 questions in 1999</a:t>
            </a:r>
          </a:p>
          <a:p>
            <a:pPr lvl="1"/>
            <a:r>
              <a:rPr lang="en-US" altLang="en-US" sz="1400" dirty="0" smtClean="0"/>
              <a:t>693 questions in 2000</a:t>
            </a:r>
          </a:p>
          <a:p>
            <a:r>
              <a:rPr lang="en-US" altLang="en-US" sz="1600" dirty="0" smtClean="0"/>
              <a:t>Essentially fact extraction</a:t>
            </a:r>
          </a:p>
          <a:p>
            <a:pPr lvl="1"/>
            <a:r>
              <a:rPr lang="en-US" altLang="en-US" sz="1400" dirty="0" smtClean="0"/>
              <a:t>Who was Lincoln’s secretary of state?</a:t>
            </a:r>
          </a:p>
          <a:p>
            <a:pPr lvl="1"/>
            <a:r>
              <a:rPr lang="en-US" altLang="en-US" sz="1400" dirty="0" smtClean="0"/>
              <a:t>What does the Peugeot company manufacture?</a:t>
            </a:r>
          </a:p>
          <a:p>
            <a:r>
              <a:rPr lang="en-US" altLang="en-US" sz="1600" dirty="0" smtClean="0"/>
              <a:t>Assumptions</a:t>
            </a:r>
          </a:p>
          <a:p>
            <a:pPr lvl="1"/>
            <a:r>
              <a:rPr lang="en-US" altLang="en-US" sz="1400" dirty="0" smtClean="0"/>
              <a:t>Questions are based on text</a:t>
            </a:r>
          </a:p>
          <a:p>
            <a:pPr lvl="1"/>
            <a:r>
              <a:rPr lang="en-US" altLang="en-US" sz="1400" dirty="0" smtClean="0"/>
              <a:t>Answers are assumed to be present</a:t>
            </a:r>
          </a:p>
          <a:p>
            <a:pPr lvl="1"/>
            <a:r>
              <a:rPr lang="en-US" altLang="en-US" sz="1400" dirty="0" smtClean="0"/>
              <a:t>Systems return five passages of 50 or 250 bytes</a:t>
            </a:r>
          </a:p>
          <a:p>
            <a:pPr lvl="1"/>
            <a:r>
              <a:rPr lang="en-US" altLang="en-US" sz="1400" dirty="0" smtClean="0"/>
              <a:t>After 2002, only a single passage of 50 bytes + confidence score + NIL</a:t>
            </a:r>
          </a:p>
          <a:p>
            <a:pPr lvl="1"/>
            <a:r>
              <a:rPr lang="en-US" altLang="en-US" sz="1400" dirty="0" smtClean="0"/>
              <a:t>No inference needed</a:t>
            </a:r>
          </a:p>
        </p:txBody>
      </p:sp>
    </p:spTree>
    <p:extLst>
      <p:ext uri="{BB962C8B-B14F-4D97-AF65-F5344CB8AC3E}">
        <p14:creationId xmlns:p14="http://schemas.microsoft.com/office/powerpoint/2010/main" val="3301628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54000" y="233851"/>
            <a:ext cx="8432800" cy="701843"/>
          </a:xfrm>
        </p:spPr>
        <p:txBody>
          <a:bodyPr/>
          <a:lstStyle/>
          <a:p>
            <a:r>
              <a:rPr lang="en-US" dirty="0" smtClean="0"/>
              <a:t>TREC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87704" y="861048"/>
            <a:ext cx="7777419" cy="3835240"/>
          </a:xfrm>
        </p:spPr>
        <p:txBody>
          <a:bodyPr>
            <a:noAutofit/>
          </a:bodyPr>
          <a:lstStyle/>
          <a:p>
            <a:pPr>
              <a:buFontTx/>
              <a:buChar char="•"/>
            </a:pPr>
            <a:r>
              <a:rPr lang="en-US" sz="1000" dirty="0" smtClean="0"/>
              <a:t>What </a:t>
            </a:r>
            <a:r>
              <a:rPr lang="en-US" sz="1000" dirty="0"/>
              <a:t>date in 1989 did East Germany open the Berlin </a:t>
            </a:r>
            <a:r>
              <a:rPr lang="en-US" sz="1000" dirty="0" smtClean="0"/>
              <a:t>Wall? </a:t>
            </a:r>
          </a:p>
          <a:p>
            <a:pPr lvl="1"/>
            <a:r>
              <a:rPr lang="en-US" sz="1000" dirty="0" smtClean="0"/>
              <a:t>Nov 9</a:t>
            </a:r>
          </a:p>
          <a:p>
            <a:r>
              <a:rPr lang="en-US" sz="1000" dirty="0" smtClean="0"/>
              <a:t>Who </a:t>
            </a:r>
            <a:r>
              <a:rPr lang="en-US" sz="1000" dirty="0"/>
              <a:t>was Johnny Mathis' high school track </a:t>
            </a:r>
            <a:r>
              <a:rPr lang="en-US" sz="1000" dirty="0" smtClean="0"/>
              <a:t>coach?</a:t>
            </a:r>
          </a:p>
          <a:p>
            <a:pPr lvl="1"/>
            <a:r>
              <a:rPr lang="en-US" sz="1000" dirty="0" smtClean="0"/>
              <a:t>Lou </a:t>
            </a:r>
            <a:r>
              <a:rPr lang="en-US" sz="1000" dirty="0"/>
              <a:t>Vasquez</a:t>
            </a:r>
          </a:p>
          <a:p>
            <a:r>
              <a:rPr lang="en-US" sz="1000" dirty="0" smtClean="0"/>
              <a:t>What </a:t>
            </a:r>
            <a:r>
              <a:rPr lang="en-US" sz="1000" dirty="0"/>
              <a:t>is the shape of a porpoises' tooth?</a:t>
            </a:r>
          </a:p>
          <a:p>
            <a:pPr lvl="1"/>
            <a:r>
              <a:rPr lang="en-US" sz="1000" dirty="0" smtClean="0"/>
              <a:t>spade-shaped</a:t>
            </a:r>
            <a:endParaRPr lang="en-US" sz="1000" dirty="0"/>
          </a:p>
          <a:p>
            <a:r>
              <a:rPr lang="en-US" sz="1000" dirty="0" smtClean="0"/>
              <a:t>What </a:t>
            </a:r>
            <a:r>
              <a:rPr lang="en-US" sz="1000" dirty="0"/>
              <a:t>is the number of buffaloes thought to have been living in </a:t>
            </a:r>
            <a:r>
              <a:rPr lang="en-US" sz="1000" dirty="0" smtClean="0"/>
              <a:t>North America </a:t>
            </a:r>
            <a:r>
              <a:rPr lang="en-US" sz="1000" dirty="0"/>
              <a:t>when Columbus landed in 1492?</a:t>
            </a:r>
          </a:p>
          <a:p>
            <a:pPr lvl="1"/>
            <a:r>
              <a:rPr lang="en-US" sz="1000" dirty="0" smtClean="0"/>
              <a:t>60 </a:t>
            </a:r>
            <a:r>
              <a:rPr lang="en-US" sz="1000" dirty="0"/>
              <a:t>million </a:t>
            </a:r>
          </a:p>
          <a:p>
            <a:r>
              <a:rPr lang="en-US" sz="1000" dirty="0" smtClean="0"/>
              <a:t>The </a:t>
            </a:r>
            <a:r>
              <a:rPr lang="en-US" sz="1000" dirty="0"/>
              <a:t>Faroes are a part of what northern European country?</a:t>
            </a:r>
          </a:p>
          <a:p>
            <a:pPr lvl="1"/>
            <a:r>
              <a:rPr lang="en-US" sz="1000" dirty="0" smtClean="0"/>
              <a:t>Denmark</a:t>
            </a:r>
            <a:endParaRPr lang="en-US" sz="1000" dirty="0"/>
          </a:p>
          <a:p>
            <a:r>
              <a:rPr lang="en-US" sz="1000" dirty="0" smtClean="0"/>
              <a:t>The </a:t>
            </a:r>
            <a:r>
              <a:rPr lang="en-US" sz="1000" dirty="0"/>
              <a:t>symptoms of Parkinson's disease are linked to the demise of </a:t>
            </a:r>
            <a:r>
              <a:rPr lang="en-US" sz="1000" dirty="0" smtClean="0"/>
              <a:t>cells in </a:t>
            </a:r>
            <a:r>
              <a:rPr lang="en-US" sz="1000" dirty="0"/>
              <a:t>what area of the brain?</a:t>
            </a:r>
          </a:p>
          <a:p>
            <a:pPr lvl="1"/>
            <a:r>
              <a:rPr lang="en-US" sz="1000" dirty="0" smtClean="0"/>
              <a:t>substantia nigra</a:t>
            </a:r>
          </a:p>
          <a:p>
            <a:pPr lvl="0">
              <a:defRPr/>
            </a:pPr>
            <a:r>
              <a:rPr lang="en-US" sz="1000" dirty="0" smtClean="0"/>
              <a:t>What was the date of the Chelsea flower show in 1992?</a:t>
            </a:r>
          </a:p>
          <a:p>
            <a:pPr lvl="1">
              <a:defRPr/>
            </a:pPr>
            <a:r>
              <a:rPr lang="en-US" sz="1000" dirty="0" smtClean="0"/>
              <a:t>May 18</a:t>
            </a:r>
          </a:p>
          <a:p>
            <a:pPr lvl="0">
              <a:defRPr/>
            </a:pPr>
            <a:r>
              <a:rPr lang="en-US" sz="1000" dirty="0" smtClean="0"/>
              <a:t>What hotel was used for a setting of the Agatha Christie novel, "And Then There Were None"?</a:t>
            </a:r>
          </a:p>
          <a:p>
            <a:pPr lvl="1">
              <a:defRPr/>
            </a:pPr>
            <a:r>
              <a:rPr lang="en-US" sz="1000" dirty="0" smtClean="0"/>
              <a:t>Burgh Island Hotel</a:t>
            </a:r>
          </a:p>
          <a:p>
            <a:pPr lvl="0">
              <a:defRPr/>
            </a:pPr>
            <a:r>
              <a:rPr lang="en-US" sz="1000" dirty="0" smtClean="0"/>
              <a:t>What year was the Magna Carta signed?</a:t>
            </a:r>
          </a:p>
          <a:p>
            <a:pPr lvl="1">
              <a:defRPr/>
            </a:pPr>
            <a:r>
              <a:rPr lang="en-US" sz="1000" dirty="0" smtClean="0"/>
              <a:t>1215</a:t>
            </a:r>
          </a:p>
          <a:p>
            <a:pPr lvl="0">
              <a:defRPr/>
            </a:pPr>
            <a:r>
              <a:rPr lang="en-US" sz="1000" dirty="0" smtClean="0"/>
              <a:t>Who was Lincoln's Secretary of State?</a:t>
            </a:r>
          </a:p>
          <a:p>
            <a:pPr lvl="1">
              <a:defRPr/>
            </a:pPr>
            <a:r>
              <a:rPr lang="en-US" sz="1000" dirty="0" smtClean="0"/>
              <a:t>William Seward</a:t>
            </a:r>
          </a:p>
          <a:p>
            <a:pPr lvl="0">
              <a:defRPr/>
            </a:pPr>
            <a:r>
              <a:rPr lang="en-US" sz="1000" dirty="0" smtClean="0"/>
              <a:t>How long does it take to fly from Paris to New York in a Concorde?</a:t>
            </a:r>
          </a:p>
          <a:p>
            <a:pPr lvl="1">
              <a:defRPr/>
            </a:pPr>
            <a:r>
              <a:rPr lang="en-US" sz="1000" dirty="0" smtClean="0"/>
              <a:t>3 1/2 hours</a:t>
            </a:r>
            <a:endParaRPr lang="en-US" sz="1000" dirty="0"/>
          </a:p>
          <a:p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500649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TREC 1999 – Test Questions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94314"/>
            <a:ext cx="8229600" cy="3836131"/>
          </a:xfrm>
        </p:spPr>
        <p:txBody>
          <a:bodyPr>
            <a:noAutofit/>
          </a:bodyPr>
          <a:lstStyle/>
          <a:p>
            <a:r>
              <a:rPr lang="en-US" sz="700" dirty="0"/>
              <a:t>Who is the author of the book, "The Iron Lady: A Biography of Margaret Thatcher"?</a:t>
            </a:r>
          </a:p>
          <a:p>
            <a:r>
              <a:rPr lang="en-US" sz="700" dirty="0"/>
              <a:t>What was the monetary value of the Nobel Peace Prize in 1989?</a:t>
            </a:r>
          </a:p>
          <a:p>
            <a:r>
              <a:rPr lang="en-US" sz="700" dirty="0"/>
              <a:t>What does the Peugeot company manufacture?</a:t>
            </a:r>
          </a:p>
          <a:p>
            <a:r>
              <a:rPr lang="en-US" sz="700" dirty="0"/>
              <a:t>How much did Mercury spend on advertising in 1993?</a:t>
            </a:r>
          </a:p>
          <a:p>
            <a:r>
              <a:rPr lang="en-US" sz="700" dirty="0"/>
              <a:t>What is the name of the managing director of Apricot Computer?</a:t>
            </a:r>
          </a:p>
          <a:p>
            <a:r>
              <a:rPr lang="en-US" sz="700" dirty="0"/>
              <a:t>Why did David Koresh ask the FBI for a word processor?</a:t>
            </a:r>
          </a:p>
          <a:p>
            <a:r>
              <a:rPr lang="en-US" sz="700" dirty="0"/>
              <a:t>What debts did </a:t>
            </a:r>
            <a:r>
              <a:rPr lang="en-US" sz="700" dirty="0" err="1"/>
              <a:t>Qintex</a:t>
            </a:r>
            <a:r>
              <a:rPr lang="en-US" sz="700" dirty="0"/>
              <a:t> group leave?</a:t>
            </a:r>
          </a:p>
          <a:p>
            <a:r>
              <a:rPr lang="en-US" sz="700" dirty="0"/>
              <a:t>What is the name of the rare neurological disease with symptoms such as: involuntary movements (tics), swearing, and incoherent vocalizations (grunts, shouts, etc.)?</a:t>
            </a:r>
          </a:p>
          <a:p>
            <a:r>
              <a:rPr lang="en-US" sz="700" dirty="0"/>
              <a:t>How far is Yaroslavl from Moscow?</a:t>
            </a:r>
          </a:p>
          <a:p>
            <a:r>
              <a:rPr lang="en-US" sz="700" dirty="0"/>
              <a:t>Name the designer of the shoe that spawned millions of plastic imitations, known as "jellies".</a:t>
            </a:r>
          </a:p>
          <a:p>
            <a:r>
              <a:rPr lang="en-US" sz="700" dirty="0"/>
              <a:t>Who was President Cleveland's wife?</a:t>
            </a:r>
          </a:p>
          <a:p>
            <a:r>
              <a:rPr lang="en-US" sz="700" dirty="0"/>
              <a:t>How much did Manchester United spend on players in 1993?</a:t>
            </a:r>
          </a:p>
          <a:p>
            <a:r>
              <a:rPr lang="en-US" sz="700" dirty="0"/>
              <a:t>How much could you rent a Volkswagen bug for in 1966?</a:t>
            </a:r>
          </a:p>
          <a:p>
            <a:r>
              <a:rPr lang="en-US" sz="700" dirty="0"/>
              <a:t>What country is the biggest producer of tungsten?</a:t>
            </a:r>
          </a:p>
          <a:p>
            <a:r>
              <a:rPr lang="en-US" sz="700" dirty="0"/>
              <a:t>When was London's Docklands Light Railway constructed?</a:t>
            </a:r>
          </a:p>
          <a:p>
            <a:r>
              <a:rPr lang="en-US" sz="700" dirty="0"/>
              <a:t>What two US biochemists won the Nobel Prize in medicine in 1992?</a:t>
            </a:r>
          </a:p>
          <a:p>
            <a:r>
              <a:rPr lang="en-US" sz="700" dirty="0"/>
              <a:t>How long did the Charles Manson murder trial last?</a:t>
            </a:r>
          </a:p>
          <a:p>
            <a:r>
              <a:rPr lang="en-US" sz="700" dirty="0"/>
              <a:t>Who was the first Taiwanese President?</a:t>
            </a:r>
          </a:p>
          <a:p>
            <a:r>
              <a:rPr lang="en-US" sz="700" dirty="0"/>
              <a:t>Who was the leader of the Branch </a:t>
            </a:r>
            <a:r>
              <a:rPr lang="en-US" sz="700" dirty="0" err="1"/>
              <a:t>Davidian</a:t>
            </a:r>
            <a:r>
              <a:rPr lang="en-US" sz="700" dirty="0"/>
              <a:t> Cult confronted by the FBI in Waco, Texas in 1993?</a:t>
            </a:r>
          </a:p>
          <a:p>
            <a:r>
              <a:rPr lang="en-US" sz="700" dirty="0"/>
              <a:t>Where is </a:t>
            </a:r>
            <a:r>
              <a:rPr lang="en-US" sz="700" dirty="0" err="1"/>
              <a:t>Inoco</a:t>
            </a:r>
            <a:r>
              <a:rPr lang="en-US" sz="700" dirty="0"/>
              <a:t> based?</a:t>
            </a:r>
          </a:p>
          <a:p>
            <a:r>
              <a:rPr lang="en-US" sz="700" dirty="0"/>
              <a:t>Who was the first American in space?</a:t>
            </a:r>
          </a:p>
          <a:p>
            <a:r>
              <a:rPr lang="en-US" sz="700" dirty="0"/>
              <a:t>When did the Jurassic Period end?</a:t>
            </a:r>
          </a:p>
          <a:p>
            <a:r>
              <a:rPr lang="en-US" sz="700" dirty="0"/>
              <a:t>When did Spain and Korea start ambassadorial relations?</a:t>
            </a:r>
          </a:p>
          <a:p>
            <a:r>
              <a:rPr lang="en-US" sz="700" dirty="0"/>
              <a:t>When did Nixon visit China?</a:t>
            </a:r>
          </a:p>
          <a:p>
            <a:r>
              <a:rPr lang="en-US" sz="700" dirty="0"/>
              <a:t>Who was the lead actress in the movie "Sleepless in Seattle"?</a:t>
            </a:r>
          </a:p>
          <a:p>
            <a:r>
              <a:rPr lang="en-US" sz="700" dirty="0"/>
              <a:t>What is the name of the "female" counterpart to El Nino, which results in cooling temperatures and very dry weather?</a:t>
            </a:r>
          </a:p>
          <a:p>
            <a:r>
              <a:rPr lang="en-US" sz="700" dirty="0" smtClean="0"/>
              <a:t>What </a:t>
            </a:r>
            <a:r>
              <a:rPr lang="en-US" sz="700" dirty="0"/>
              <a:t>is the brightest star visible from Earth?</a:t>
            </a:r>
          </a:p>
          <a:p>
            <a:r>
              <a:rPr lang="en-US" sz="700" dirty="0"/>
              <a:t>What are the Valdez Principles</a:t>
            </a:r>
            <a:r>
              <a:rPr lang="en-US" sz="700" dirty="0" smtClean="0"/>
              <a:t>?</a:t>
            </a:r>
            <a:endParaRPr lang="en-US" sz="700" dirty="0"/>
          </a:p>
        </p:txBody>
      </p:sp>
    </p:spTree>
    <p:extLst>
      <p:ext uri="{BB962C8B-B14F-4D97-AF65-F5344CB8AC3E}">
        <p14:creationId xmlns:p14="http://schemas.microsoft.com/office/powerpoint/2010/main" val="271722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3649"/>
            <a:ext cx="8229600" cy="3602437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 smtClean="0"/>
              <a:t>MRR</a:t>
            </a:r>
          </a:p>
          <a:p>
            <a:pPr lvl="1">
              <a:lnSpc>
                <a:spcPct val="120000"/>
              </a:lnSpc>
            </a:pPr>
            <a:r>
              <a:rPr lang="en-US" dirty="0" smtClean="0"/>
              <a:t>Mean Reciprocal Rank</a:t>
            </a:r>
          </a:p>
          <a:p>
            <a:pPr lvl="1">
              <a:lnSpc>
                <a:spcPct val="120000"/>
              </a:lnSpc>
            </a:pPr>
            <a:r>
              <a:rPr lang="en-US" dirty="0" smtClean="0"/>
              <a:t>Introduced by TREC</a:t>
            </a:r>
          </a:p>
          <a:p>
            <a:pPr>
              <a:lnSpc>
                <a:spcPct val="120000"/>
              </a:lnSpc>
            </a:pPr>
            <a:r>
              <a:rPr lang="en-US" dirty="0" smtClean="0"/>
              <a:t>Example</a:t>
            </a:r>
          </a:p>
          <a:p>
            <a:pPr lvl="1">
              <a:lnSpc>
                <a:spcPct val="120000"/>
              </a:lnSpc>
            </a:pPr>
            <a:r>
              <a:rPr lang="en-US" dirty="0" smtClean="0"/>
              <a:t>What is the capital of Canada?</a:t>
            </a:r>
          </a:p>
          <a:p>
            <a:pPr lvl="1">
              <a:lnSpc>
                <a:spcPct val="120000"/>
              </a:lnSpc>
            </a:pPr>
            <a:r>
              <a:rPr lang="en-US" dirty="0" smtClean="0"/>
              <a:t>1.Toronto, 2.Ottawa, 3.Albany, 4.Philadelphia, 5.Ottawa</a:t>
            </a:r>
          </a:p>
          <a:p>
            <a:pPr lvl="1">
              <a:lnSpc>
                <a:spcPct val="120000"/>
              </a:lnSpc>
            </a:pPr>
            <a:r>
              <a:rPr lang="en-US" dirty="0" smtClean="0"/>
              <a:t>Correct answer ranks = 2, 5 (highest rank = 2)</a:t>
            </a:r>
          </a:p>
          <a:p>
            <a:pPr lvl="1">
              <a:lnSpc>
                <a:spcPct val="120000"/>
              </a:lnSpc>
            </a:pPr>
            <a:r>
              <a:rPr lang="en-US" dirty="0" smtClean="0"/>
              <a:t>MRR = 1/2 = 0.5</a:t>
            </a:r>
          </a:p>
          <a:p>
            <a:pPr lvl="1">
              <a:lnSpc>
                <a:spcPct val="120000"/>
              </a:lnSpc>
            </a:pPr>
            <a:r>
              <a:rPr lang="en-US" dirty="0" smtClean="0"/>
              <a:t>TRR = 1/2 + 1/5 = 0.7 = total reciprocal rank</a:t>
            </a:r>
          </a:p>
          <a:p>
            <a:pPr>
              <a:lnSpc>
                <a:spcPct val="120000"/>
              </a:lnSpc>
            </a:pPr>
            <a:r>
              <a:rPr lang="en-US" dirty="0" smtClean="0"/>
              <a:t>Later years</a:t>
            </a:r>
          </a:p>
          <a:p>
            <a:pPr lvl="1">
              <a:lnSpc>
                <a:spcPct val="120000"/>
              </a:lnSpc>
            </a:pPr>
            <a:r>
              <a:rPr lang="en-US" dirty="0" smtClean="0"/>
              <a:t>Confidence-weighted score</a:t>
            </a:r>
          </a:p>
        </p:txBody>
      </p:sp>
      <p:graphicFrame>
        <p:nvGraphicFramePr>
          <p:cNvPr id="1823745" name="Object 1"/>
          <p:cNvGraphicFramePr>
            <a:graphicFrameLocks noChangeAspect="1"/>
          </p:cNvGraphicFramePr>
          <p:nvPr>
            <p:extLst/>
          </p:nvPr>
        </p:nvGraphicFramePr>
        <p:xfrm>
          <a:off x="5169066" y="1463675"/>
          <a:ext cx="2633662" cy="698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5" name="Equation" r:id="rId3" imgW="1346040" imgH="482400" progId="Equation.3">
                  <p:embed/>
                </p:oleObj>
              </mc:Choice>
              <mc:Fallback>
                <p:oleObj name="Equation" r:id="rId3" imgW="1346040" imgH="482400" progId="Equation.3">
                  <p:embed/>
                  <p:pic>
                    <p:nvPicPr>
                      <p:cNvPr id="1823745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69066" y="1463675"/>
                        <a:ext cx="2633662" cy="698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85936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3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Types of Questions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61753"/>
            <a:ext cx="8229600" cy="3084892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120000"/>
              </a:lnSpc>
            </a:pPr>
            <a:r>
              <a:rPr lang="en-US" dirty="0" smtClean="0"/>
              <a:t>Definitional</a:t>
            </a:r>
          </a:p>
          <a:p>
            <a:pPr lvl="1">
              <a:lnSpc>
                <a:spcPct val="120000"/>
              </a:lnSpc>
            </a:pPr>
            <a:r>
              <a:rPr lang="en-US" dirty="0" smtClean="0"/>
              <a:t>What is a boll weevil?</a:t>
            </a:r>
          </a:p>
          <a:p>
            <a:pPr>
              <a:lnSpc>
                <a:spcPct val="120000"/>
              </a:lnSpc>
            </a:pPr>
            <a:r>
              <a:rPr lang="en-US" dirty="0" smtClean="0"/>
              <a:t>List</a:t>
            </a:r>
          </a:p>
          <a:p>
            <a:pPr lvl="1">
              <a:lnSpc>
                <a:spcPct val="120000"/>
              </a:lnSpc>
            </a:pPr>
            <a:r>
              <a:rPr lang="en-US" dirty="0" smtClean="0"/>
              <a:t>Which states signed the US Declaration of Independence?</a:t>
            </a:r>
          </a:p>
          <a:p>
            <a:pPr>
              <a:lnSpc>
                <a:spcPct val="120000"/>
              </a:lnSpc>
            </a:pPr>
            <a:r>
              <a:rPr lang="en-US" dirty="0" err="1" smtClean="0"/>
              <a:t>Crosslingual</a:t>
            </a:r>
            <a:endParaRPr lang="en-US" dirty="0"/>
          </a:p>
          <a:p>
            <a:pPr lvl="1">
              <a:lnSpc>
                <a:spcPct val="120000"/>
              </a:lnSpc>
            </a:pPr>
            <a:r>
              <a:rPr lang="en-US" dirty="0" smtClean="0"/>
              <a:t>E.g., questions in Spanish, documents in English</a:t>
            </a:r>
          </a:p>
          <a:p>
            <a:pPr>
              <a:lnSpc>
                <a:spcPct val="120000"/>
              </a:lnSpc>
            </a:pPr>
            <a:r>
              <a:rPr lang="en-US" dirty="0" smtClean="0"/>
              <a:t>Series</a:t>
            </a:r>
          </a:p>
          <a:p>
            <a:pPr lvl="1">
              <a:lnSpc>
                <a:spcPct val="120000"/>
              </a:lnSpc>
            </a:pPr>
            <a:r>
              <a:rPr lang="en-US" dirty="0" smtClean="0"/>
              <a:t>Next slide</a:t>
            </a:r>
          </a:p>
          <a:p>
            <a:pPr>
              <a:lnSpc>
                <a:spcPct val="12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8485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TREC Series Questions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94314"/>
            <a:ext cx="8229600" cy="3872707"/>
          </a:xfrm>
        </p:spPr>
        <p:txBody>
          <a:bodyPr>
            <a:noAutofit/>
          </a:bodyPr>
          <a:lstStyle/>
          <a:p>
            <a:r>
              <a:rPr lang="en-US" sz="1100" dirty="0" smtClean="0"/>
              <a:t>	    What </a:t>
            </a:r>
            <a:r>
              <a:rPr lang="en-US" sz="1100" dirty="0"/>
              <a:t>are prions made of?</a:t>
            </a:r>
          </a:p>
          <a:p>
            <a:r>
              <a:rPr lang="en-US" sz="1100" dirty="0"/>
              <a:t>	    Who discovered prions?</a:t>
            </a:r>
          </a:p>
          <a:p>
            <a:r>
              <a:rPr lang="en-US" sz="1100" dirty="0"/>
              <a:t>	    What researchers have worked with prions</a:t>
            </a:r>
            <a:r>
              <a:rPr lang="en-US" sz="1100" dirty="0" smtClean="0"/>
              <a:t>?</a:t>
            </a:r>
          </a:p>
          <a:p>
            <a:endParaRPr lang="en-US" sz="1100" dirty="0"/>
          </a:p>
          <a:p>
            <a:r>
              <a:rPr lang="en-US" sz="1100" dirty="0"/>
              <a:t>	    Who is the lead singer/musician in Nirvana?</a:t>
            </a:r>
          </a:p>
          <a:p>
            <a:r>
              <a:rPr lang="en-US" sz="1100" dirty="0"/>
              <a:t>	    Who are the band members?</a:t>
            </a:r>
          </a:p>
          <a:p>
            <a:r>
              <a:rPr lang="en-US" sz="1100" dirty="0"/>
              <a:t>	    When was the band formed?</a:t>
            </a:r>
          </a:p>
          <a:p>
            <a:r>
              <a:rPr lang="en-US" sz="1100" dirty="0"/>
              <a:t>	    What is their biggest hit?</a:t>
            </a:r>
          </a:p>
          <a:p>
            <a:r>
              <a:rPr lang="en-US" sz="1100" dirty="0"/>
              <a:t>	    What are their albums?</a:t>
            </a:r>
          </a:p>
          <a:p>
            <a:r>
              <a:rPr lang="en-US" sz="1100" dirty="0"/>
              <a:t>	    What style of music do they play</a:t>
            </a:r>
            <a:r>
              <a:rPr lang="en-US" sz="1100" dirty="0" smtClean="0"/>
              <a:t>?</a:t>
            </a:r>
          </a:p>
          <a:p>
            <a:endParaRPr lang="en-US" sz="1100" dirty="0"/>
          </a:p>
          <a:p>
            <a:r>
              <a:rPr lang="en-US" sz="1100" dirty="0"/>
              <a:t>	    What industry is Rohm and Haas in?</a:t>
            </a:r>
          </a:p>
          <a:p>
            <a:r>
              <a:rPr lang="en-US" sz="1100" dirty="0"/>
              <a:t>	    Where is the company located?</a:t>
            </a:r>
          </a:p>
          <a:p>
            <a:r>
              <a:rPr lang="en-US" sz="1100" dirty="0"/>
              <a:t>	    What is their annual revenue?</a:t>
            </a:r>
          </a:p>
          <a:p>
            <a:r>
              <a:rPr lang="en-US" sz="1100" dirty="0"/>
              <a:t>	    How many employees does it have</a:t>
            </a:r>
            <a:r>
              <a:rPr lang="en-US" sz="1100" dirty="0" smtClean="0"/>
              <a:t>?</a:t>
            </a:r>
          </a:p>
          <a:p>
            <a:endParaRPr lang="en-US" sz="1100" dirty="0"/>
          </a:p>
          <a:p>
            <a:r>
              <a:rPr lang="en-US" sz="1100" dirty="0"/>
              <a:t>	    What kind of insect is a boll weevil?</a:t>
            </a:r>
          </a:p>
          <a:p>
            <a:r>
              <a:rPr lang="en-US" sz="1100" dirty="0"/>
              <a:t>	    What type of plant does it damage?</a:t>
            </a:r>
          </a:p>
          <a:p>
            <a:r>
              <a:rPr lang="en-US" sz="1100" dirty="0"/>
              <a:t>	    What states have had problems with boll weevils?</a:t>
            </a:r>
          </a:p>
          <a:p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820475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Question Answering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System Architecture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5947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448" y="1291496"/>
            <a:ext cx="9071943" cy="28046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5467739" y="4488024"/>
            <a:ext cx="2717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[</a:t>
            </a:r>
            <a:r>
              <a:rPr lang="en-US" dirty="0" err="1" smtClean="0"/>
              <a:t>Jurafsky</a:t>
            </a:r>
            <a:r>
              <a:rPr lang="en-US" dirty="0" smtClean="0"/>
              <a:t> and Martin book]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General QA Architecture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8373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System Architecture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21205"/>
            <a:ext cx="8229600" cy="3025293"/>
          </a:xfrm>
        </p:spPr>
        <p:txBody>
          <a:bodyPr>
            <a:normAutofit/>
          </a:bodyPr>
          <a:lstStyle/>
          <a:p>
            <a:r>
              <a:rPr lang="en-US" sz="2000" dirty="0" smtClean="0"/>
              <a:t>Many questions can be answered by traditional search engines</a:t>
            </a:r>
            <a:endParaRPr lang="en-US" sz="2000" dirty="0"/>
          </a:p>
        </p:txBody>
      </p:sp>
      <p:pic>
        <p:nvPicPr>
          <p:cNvPr id="1883137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52292" y="1684421"/>
            <a:ext cx="5154119" cy="3297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894897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ext Box 2"/>
          <p:cNvSpPr txBox="1">
            <a:spLocks noChangeArrowheads="1"/>
          </p:cNvSpPr>
          <p:nvPr/>
        </p:nvSpPr>
        <p:spPr bwMode="auto">
          <a:xfrm>
            <a:off x="1889786" y="1143818"/>
            <a:ext cx="4754828" cy="377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defTabSz="914400" eaLnBrk="1" fontAlgn="base" hangingPunct="1">
              <a:spcBef>
                <a:spcPts val="500"/>
              </a:spcBef>
              <a:spcAft>
                <a:spcPts val="500"/>
              </a:spcAft>
              <a:buFontTx/>
              <a:buNone/>
            </a:pPr>
            <a:r>
              <a:rPr lang="en-US" altLang="en-US" sz="900" b="1" dirty="0" smtClean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...</a:t>
            </a:r>
            <a:r>
              <a:rPr lang="en-US" altLang="en-US" sz="900" dirty="0" smtClean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 </a:t>
            </a:r>
            <a:r>
              <a:rPr lang="en-US" altLang="en-US" sz="900" b="1" dirty="0" smtClean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Afghanistan</a:t>
            </a:r>
            <a:r>
              <a:rPr lang="en-US" altLang="en-US" sz="900" dirty="0" smtClean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, Kabul, 2,450 </a:t>
            </a:r>
            <a:r>
              <a:rPr lang="en-US" altLang="en-US" sz="900" b="1" dirty="0" smtClean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...</a:t>
            </a:r>
            <a:r>
              <a:rPr lang="en-US" altLang="en-US" sz="900" dirty="0" smtClean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 Administrative capital and </a:t>
            </a:r>
            <a:r>
              <a:rPr lang="en-US" altLang="en-US" sz="900" b="1" dirty="0" smtClean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largest</a:t>
            </a:r>
            <a:r>
              <a:rPr lang="en-US" altLang="en-US" sz="900" dirty="0" smtClean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 </a:t>
            </a:r>
            <a:r>
              <a:rPr lang="en-US" altLang="en-US" sz="900" b="1" dirty="0" smtClean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city</a:t>
            </a:r>
            <a:r>
              <a:rPr lang="en-US" altLang="en-US" sz="900" dirty="0" smtClean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 (1997 est </a:t>
            </a:r>
            <a:r>
              <a:rPr lang="en-US" altLang="en-US" sz="900" b="1" dirty="0" smtClean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...</a:t>
            </a:r>
            <a:r>
              <a:rPr lang="en-US" altLang="en-US" sz="900" dirty="0" smtClean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 Undetermined.</a:t>
            </a:r>
            <a:br>
              <a:rPr lang="en-US" altLang="en-US" sz="900" dirty="0" smtClean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</a:br>
            <a:r>
              <a:rPr lang="en-US" altLang="en-US" sz="900" dirty="0" smtClean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Panama, Panama </a:t>
            </a:r>
            <a:r>
              <a:rPr lang="en-US" altLang="en-US" sz="900" b="1" dirty="0" smtClean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City</a:t>
            </a:r>
            <a:r>
              <a:rPr lang="en-US" altLang="en-US" sz="900" dirty="0" smtClean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, 450,668. </a:t>
            </a:r>
            <a:r>
              <a:rPr lang="en-US" altLang="en-US" sz="900" b="1" dirty="0" smtClean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...</a:t>
            </a:r>
            <a:r>
              <a:rPr lang="en-US" altLang="en-US" sz="900" dirty="0" smtClean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 of the Gauteng, </a:t>
            </a:r>
            <a:r>
              <a:rPr lang="en-US" altLang="en-US" sz="900" b="1" dirty="0" smtClean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Northern</a:t>
            </a:r>
            <a:r>
              <a:rPr lang="en-US" altLang="en-US" sz="900" dirty="0" smtClean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 Province, Mpumalanga </a:t>
            </a:r>
            <a:r>
              <a:rPr lang="en-US" altLang="en-US" sz="900" b="1" dirty="0" smtClean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...</a:t>
            </a:r>
            <a:r>
              <a:rPr lang="en-US" altLang="en-US" sz="900" dirty="0" smtClean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 </a:t>
            </a:r>
            <a:br>
              <a:rPr lang="en-US" altLang="en-US" sz="900" dirty="0" smtClean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</a:br>
            <a:r>
              <a:rPr lang="en-US" altLang="en-US" sz="900" dirty="0" smtClean="0">
                <a:solidFill>
                  <a:srgbClr val="008000"/>
                </a:solidFill>
                <a:latin typeface="Calibri" pitchFamily="34" charset="0"/>
                <a:cs typeface="Arial" pitchFamily="34" charset="0"/>
              </a:rPr>
              <a:t>www.infoplease.com/cgi-bin/id/A0855603</a:t>
            </a:r>
            <a:endParaRPr lang="en-US" altLang="en-US" sz="900" dirty="0" smtClean="0">
              <a:solidFill>
                <a:srgbClr val="000000"/>
              </a:solidFill>
              <a:latin typeface="Calibri" pitchFamily="34" charset="0"/>
              <a:cs typeface="Arial" pitchFamily="34" charset="0"/>
            </a:endParaRPr>
          </a:p>
          <a:p>
            <a:pPr defTabSz="914400" eaLnBrk="1" fontAlgn="base" hangingPunct="1">
              <a:spcBef>
                <a:spcPts val="500"/>
              </a:spcBef>
              <a:spcAft>
                <a:spcPts val="500"/>
              </a:spcAft>
              <a:buFontTx/>
              <a:buNone/>
            </a:pPr>
            <a:r>
              <a:rPr lang="en-US" altLang="en-US" sz="900" b="1" dirty="0" smtClean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...</a:t>
            </a:r>
            <a:r>
              <a:rPr lang="en-US" altLang="en-US" sz="900" dirty="0" smtClean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 died in Kano, </a:t>
            </a:r>
            <a:r>
              <a:rPr lang="en-US" altLang="en-US" sz="900" b="1" dirty="0" smtClean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northern</a:t>
            </a:r>
            <a:r>
              <a:rPr lang="en-US" altLang="en-US" sz="900" dirty="0" smtClean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 Nigeria's </a:t>
            </a:r>
            <a:r>
              <a:rPr lang="en-US" altLang="en-US" sz="900" b="1" dirty="0" smtClean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largest</a:t>
            </a:r>
            <a:r>
              <a:rPr lang="en-US" altLang="en-US" sz="900" dirty="0" smtClean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 </a:t>
            </a:r>
            <a:r>
              <a:rPr lang="en-US" altLang="en-US" sz="900" b="1" dirty="0" smtClean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city</a:t>
            </a:r>
            <a:r>
              <a:rPr lang="en-US" altLang="en-US" sz="900" dirty="0" smtClean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, during two days of anti-American riots</a:t>
            </a:r>
            <a:br>
              <a:rPr lang="en-US" altLang="en-US" sz="900" dirty="0" smtClean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</a:br>
            <a:r>
              <a:rPr lang="en-US" altLang="en-US" sz="900" dirty="0" smtClean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led by Muslims protesting the US-led bombing of </a:t>
            </a:r>
            <a:r>
              <a:rPr lang="en-US" altLang="en-US" sz="900" b="1" dirty="0" smtClean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Afghanistan</a:t>
            </a:r>
            <a:r>
              <a:rPr lang="en-US" altLang="en-US" sz="900" dirty="0" smtClean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, according to </a:t>
            </a:r>
            <a:r>
              <a:rPr lang="en-US" altLang="en-US" sz="900" b="1" dirty="0" smtClean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...</a:t>
            </a:r>
            <a:r>
              <a:rPr lang="en-US" altLang="en-US" sz="900" dirty="0" smtClean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 </a:t>
            </a:r>
            <a:br>
              <a:rPr lang="en-US" altLang="en-US" sz="900" dirty="0" smtClean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</a:br>
            <a:r>
              <a:rPr lang="en-US" altLang="en-US" sz="900" dirty="0" smtClean="0">
                <a:solidFill>
                  <a:srgbClr val="008000"/>
                </a:solidFill>
                <a:latin typeface="Calibri" pitchFamily="34" charset="0"/>
                <a:cs typeface="Arial" pitchFamily="34" charset="0"/>
              </a:rPr>
              <a:t>www.washingtonpost.com/wp-dyn/print/world/</a:t>
            </a:r>
            <a:endParaRPr lang="en-US" altLang="en-US" sz="900" dirty="0" smtClean="0">
              <a:solidFill>
                <a:srgbClr val="000000"/>
              </a:solidFill>
              <a:latin typeface="Calibri" pitchFamily="34" charset="0"/>
              <a:cs typeface="Arial" pitchFamily="34" charset="0"/>
            </a:endParaRPr>
          </a:p>
          <a:p>
            <a:pPr defTabSz="914400" eaLnBrk="1" fontAlgn="base" hangingPunct="1">
              <a:spcBef>
                <a:spcPts val="500"/>
              </a:spcBef>
              <a:spcAft>
                <a:spcPts val="500"/>
              </a:spcAft>
              <a:buFontTx/>
              <a:buNone/>
            </a:pPr>
            <a:r>
              <a:rPr lang="en-US" altLang="en-US" sz="900" b="1" dirty="0" smtClean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...</a:t>
            </a:r>
            <a:r>
              <a:rPr lang="en-US" altLang="en-US" sz="900" dirty="0" smtClean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 air strikes on the </a:t>
            </a:r>
            <a:r>
              <a:rPr lang="en-US" altLang="en-US" sz="900" b="1" dirty="0" smtClean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city</a:t>
            </a:r>
            <a:r>
              <a:rPr lang="en-US" altLang="en-US" sz="900" dirty="0" smtClean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. </a:t>
            </a:r>
            <a:r>
              <a:rPr lang="en-US" altLang="en-US" sz="900" b="1" dirty="0" smtClean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...</a:t>
            </a:r>
            <a:r>
              <a:rPr lang="en-US" altLang="en-US" sz="900" dirty="0" smtClean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 the Taliban militia in </a:t>
            </a:r>
            <a:r>
              <a:rPr lang="en-US" altLang="en-US" sz="900" b="1" dirty="0" smtClean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northern</a:t>
            </a:r>
            <a:r>
              <a:rPr lang="en-US" altLang="en-US" sz="900" dirty="0" smtClean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 </a:t>
            </a:r>
            <a:r>
              <a:rPr lang="en-US" altLang="en-US" sz="900" b="1" dirty="0" smtClean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Afghanistan</a:t>
            </a:r>
            <a:r>
              <a:rPr lang="en-US" altLang="en-US" sz="900" dirty="0" smtClean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 in a significant</a:t>
            </a:r>
            <a:br>
              <a:rPr lang="en-US" altLang="en-US" sz="900" dirty="0" smtClean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</a:br>
            <a:r>
              <a:rPr lang="en-US" altLang="en-US" sz="900" dirty="0" smtClean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blow </a:t>
            </a:r>
            <a:r>
              <a:rPr lang="en-US" altLang="en-US" sz="900" b="1" dirty="0" smtClean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...</a:t>
            </a:r>
            <a:r>
              <a:rPr lang="en-US" altLang="en-US" sz="900" dirty="0" smtClean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 defection would be the </a:t>
            </a:r>
            <a:r>
              <a:rPr lang="en-US" altLang="en-US" sz="900" b="1" dirty="0" smtClean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largest</a:t>
            </a:r>
            <a:r>
              <a:rPr lang="en-US" altLang="en-US" sz="900" dirty="0" smtClean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 since the United States </a:t>
            </a:r>
            <a:r>
              <a:rPr lang="en-US" altLang="en-US" sz="900" b="1" dirty="0" smtClean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...</a:t>
            </a:r>
            <a:r>
              <a:rPr lang="en-US" altLang="en-US" sz="900" dirty="0" smtClean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 </a:t>
            </a:r>
            <a:br>
              <a:rPr lang="en-US" altLang="en-US" sz="900" dirty="0" smtClean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</a:br>
            <a:r>
              <a:rPr lang="en-US" altLang="en-US" sz="900" dirty="0" smtClean="0">
                <a:solidFill>
                  <a:srgbClr val="008000"/>
                </a:solidFill>
                <a:latin typeface="Calibri" pitchFamily="34" charset="0"/>
                <a:cs typeface="Arial" pitchFamily="34" charset="0"/>
              </a:rPr>
              <a:t>www.afgha.com/index.php - 60k</a:t>
            </a:r>
            <a:endParaRPr lang="en-US" altLang="en-US" sz="900" dirty="0" smtClean="0">
              <a:solidFill>
                <a:srgbClr val="000000"/>
              </a:solidFill>
              <a:latin typeface="Calibri" pitchFamily="34" charset="0"/>
              <a:cs typeface="Arial" pitchFamily="34" charset="0"/>
            </a:endParaRPr>
          </a:p>
          <a:p>
            <a:pPr defTabSz="914400" eaLnBrk="1" fontAlgn="base" hangingPunct="1">
              <a:spcBef>
                <a:spcPts val="500"/>
              </a:spcBef>
              <a:spcAft>
                <a:spcPts val="500"/>
              </a:spcAft>
              <a:buFontTx/>
              <a:buNone/>
            </a:pPr>
            <a:r>
              <a:rPr lang="en-US" altLang="en-US" sz="900" b="1" dirty="0" smtClean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...</a:t>
            </a:r>
            <a:r>
              <a:rPr lang="en-US" altLang="en-US" sz="900" dirty="0" smtClean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 Kabul is the capital and </a:t>
            </a:r>
            <a:r>
              <a:rPr lang="en-US" altLang="en-US" sz="900" b="1" dirty="0" smtClean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largest</a:t>
            </a:r>
            <a:r>
              <a:rPr lang="en-US" altLang="en-US" sz="900" dirty="0" smtClean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 </a:t>
            </a:r>
            <a:r>
              <a:rPr lang="en-US" altLang="en-US" sz="900" b="1" dirty="0" smtClean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city</a:t>
            </a:r>
            <a:r>
              <a:rPr lang="en-US" altLang="en-US" sz="900" dirty="0" smtClean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 of </a:t>
            </a:r>
            <a:r>
              <a:rPr lang="en-US" altLang="en-US" sz="900" b="1" dirty="0" smtClean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Afghanistan</a:t>
            </a:r>
            <a:r>
              <a:rPr lang="en-US" altLang="en-US" sz="900" dirty="0" smtClean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. . </a:t>
            </a:r>
            <a:r>
              <a:rPr lang="en-US" altLang="en-US" sz="900" b="1" dirty="0" smtClean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...</a:t>
            </a:r>
            <a:r>
              <a:rPr lang="en-US" altLang="en-US" sz="900" dirty="0" smtClean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 met. area pop. 2,029,889),</a:t>
            </a:r>
            <a:br>
              <a:rPr lang="en-US" altLang="en-US" sz="900" dirty="0" smtClean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</a:br>
            <a:r>
              <a:rPr lang="en-US" altLang="en-US" sz="900" dirty="0" smtClean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is the </a:t>
            </a:r>
            <a:r>
              <a:rPr lang="en-US" altLang="en-US" sz="900" b="1" dirty="0" smtClean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largest</a:t>
            </a:r>
            <a:r>
              <a:rPr lang="en-US" altLang="en-US" sz="900" dirty="0" smtClean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 </a:t>
            </a:r>
            <a:r>
              <a:rPr lang="en-US" altLang="en-US" sz="900" b="1" dirty="0" smtClean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city</a:t>
            </a:r>
            <a:r>
              <a:rPr lang="en-US" altLang="en-US" sz="900" dirty="0" smtClean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 in Uttar Pradesh, a state in </a:t>
            </a:r>
            <a:r>
              <a:rPr lang="en-US" altLang="en-US" sz="900" b="1" dirty="0" smtClean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northern</a:t>
            </a:r>
            <a:r>
              <a:rPr lang="en-US" altLang="en-US" sz="900" dirty="0" smtClean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 India. . </a:t>
            </a:r>
            <a:r>
              <a:rPr lang="en-US" altLang="en-US" sz="900" b="1" dirty="0" smtClean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...</a:t>
            </a:r>
            <a:r>
              <a:rPr lang="en-US" altLang="en-US" sz="900" dirty="0" smtClean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 </a:t>
            </a:r>
            <a:br>
              <a:rPr lang="en-US" altLang="en-US" sz="900" dirty="0" smtClean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</a:br>
            <a:r>
              <a:rPr lang="en-US" altLang="en-US" sz="900" dirty="0" smtClean="0">
                <a:solidFill>
                  <a:srgbClr val="008000"/>
                </a:solidFill>
                <a:latin typeface="Calibri" pitchFamily="34" charset="0"/>
                <a:cs typeface="Arial" pitchFamily="34" charset="0"/>
              </a:rPr>
              <a:t>school.discovery.com/homeworkhelp/worldbook/atozgeography/ k/k1menu.html </a:t>
            </a:r>
            <a:r>
              <a:rPr lang="en-US" altLang="en-US" sz="900" dirty="0" smtClean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 </a:t>
            </a:r>
          </a:p>
          <a:p>
            <a:pPr defTabSz="914400" eaLnBrk="1" fontAlgn="base" hangingPunct="1">
              <a:spcBef>
                <a:spcPts val="500"/>
              </a:spcBef>
              <a:spcAft>
                <a:spcPts val="500"/>
              </a:spcAft>
              <a:buFontTx/>
              <a:buNone/>
            </a:pPr>
            <a:r>
              <a:rPr lang="en-US" altLang="en-US" sz="900" b="1" dirty="0" smtClean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...</a:t>
            </a:r>
            <a:r>
              <a:rPr lang="en-US" altLang="en-US" sz="900" dirty="0" smtClean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 Gudermes, Chechnya's second </a:t>
            </a:r>
            <a:r>
              <a:rPr lang="en-US" altLang="en-US" sz="900" b="1" dirty="0" smtClean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largest</a:t>
            </a:r>
            <a:r>
              <a:rPr lang="en-US" altLang="en-US" sz="900" dirty="0" smtClean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 town. The attack </a:t>
            </a:r>
            <a:r>
              <a:rPr lang="en-US" altLang="en-US" sz="900" b="1" dirty="0" smtClean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...</a:t>
            </a:r>
            <a:r>
              <a:rPr lang="en-US" altLang="en-US" sz="900" dirty="0" smtClean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 location in </a:t>
            </a:r>
            <a:r>
              <a:rPr lang="en-US" altLang="en-US" sz="900" b="1" dirty="0" smtClean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Afghanistan's</a:t>
            </a:r>
            <a:r>
              <a:rPr lang="en-US" altLang="en-US" sz="900" dirty="0" smtClean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 outlying</a:t>
            </a:r>
            <a:br>
              <a:rPr lang="en-US" altLang="en-US" sz="900" dirty="0" smtClean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</a:br>
            <a:r>
              <a:rPr lang="en-US" altLang="en-US" sz="900" dirty="0" smtClean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regions </a:t>
            </a:r>
            <a:r>
              <a:rPr lang="en-US" altLang="en-US" sz="900" b="1" dirty="0" smtClean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...</a:t>
            </a:r>
            <a:r>
              <a:rPr lang="en-US" altLang="en-US" sz="900" dirty="0" smtClean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 in the </a:t>
            </a:r>
            <a:r>
              <a:rPr lang="en-US" altLang="en-US" sz="900" b="1" dirty="0" smtClean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city</a:t>
            </a:r>
            <a:r>
              <a:rPr lang="en-US" altLang="en-US" sz="900" dirty="0" smtClean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 of Mazar-i-Sharif, a </a:t>
            </a:r>
            <a:r>
              <a:rPr lang="en-US" altLang="en-US" sz="900" b="1" dirty="0" smtClean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Northern</a:t>
            </a:r>
            <a:r>
              <a:rPr lang="en-US" altLang="en-US" sz="900" dirty="0" smtClean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 Alliance-affiliated </a:t>
            </a:r>
            <a:r>
              <a:rPr lang="en-US" altLang="en-US" sz="900" b="1" dirty="0" smtClean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...</a:t>
            </a:r>
            <a:r>
              <a:rPr lang="en-US" altLang="en-US" sz="900" dirty="0" smtClean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 </a:t>
            </a:r>
            <a:br>
              <a:rPr lang="en-US" altLang="en-US" sz="900" dirty="0" smtClean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</a:br>
            <a:r>
              <a:rPr lang="en-US" altLang="en-US" sz="900" dirty="0" smtClean="0">
                <a:solidFill>
                  <a:srgbClr val="008000"/>
                </a:solidFill>
                <a:latin typeface="Calibri" pitchFamily="34" charset="0"/>
                <a:cs typeface="Arial" pitchFamily="34" charset="0"/>
              </a:rPr>
              <a:t>english.pravda.ru/hotspots/2001/09/17/</a:t>
            </a:r>
            <a:endParaRPr lang="en-US" altLang="en-US" sz="900" dirty="0" smtClean="0">
              <a:solidFill>
                <a:srgbClr val="000000"/>
              </a:solidFill>
              <a:latin typeface="Calibri" pitchFamily="34" charset="0"/>
              <a:cs typeface="Arial" pitchFamily="34" charset="0"/>
            </a:endParaRPr>
          </a:p>
          <a:p>
            <a:pPr defTabSz="914400" eaLnBrk="1" fontAlgn="base" hangingPunct="1">
              <a:spcBef>
                <a:spcPts val="500"/>
              </a:spcBef>
              <a:spcAft>
                <a:spcPts val="500"/>
              </a:spcAft>
              <a:buFontTx/>
              <a:buNone/>
            </a:pPr>
            <a:r>
              <a:rPr lang="en-US" altLang="en-US" sz="900" b="1" dirty="0" smtClean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...</a:t>
            </a:r>
            <a:r>
              <a:rPr lang="en-US" altLang="en-US" sz="900" dirty="0" smtClean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 Get Worse By RICK BRAGG Pakistan's </a:t>
            </a:r>
            <a:r>
              <a:rPr lang="en-US" altLang="en-US" sz="900" b="1" dirty="0" smtClean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largest</a:t>
            </a:r>
            <a:r>
              <a:rPr lang="en-US" altLang="en-US" sz="900" dirty="0" smtClean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 </a:t>
            </a:r>
            <a:r>
              <a:rPr lang="en-US" altLang="en-US" sz="900" b="1" dirty="0" smtClean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city</a:t>
            </a:r>
            <a:r>
              <a:rPr lang="en-US" altLang="en-US" sz="900" dirty="0" smtClean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 is getting a jump on the </a:t>
            </a:r>
            <a:r>
              <a:rPr lang="en-US" altLang="en-US" sz="900" b="1" dirty="0" smtClean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...</a:t>
            </a:r>
            <a:r>
              <a:rPr lang="en-US" altLang="en-US" sz="900" dirty="0" smtClean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 Region: Education</a:t>
            </a:r>
            <a:br>
              <a:rPr lang="en-US" altLang="en-US" sz="900" dirty="0" smtClean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</a:br>
            <a:r>
              <a:rPr lang="en-US" altLang="en-US" sz="900" dirty="0" smtClean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Offers Women in </a:t>
            </a:r>
            <a:r>
              <a:rPr lang="en-US" altLang="en-US" sz="900" b="1" dirty="0" smtClean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Northern</a:t>
            </a:r>
            <a:r>
              <a:rPr lang="en-US" altLang="en-US" sz="900" dirty="0" smtClean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 </a:t>
            </a:r>
            <a:r>
              <a:rPr lang="en-US" altLang="en-US" sz="900" b="1" dirty="0" smtClean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Afghanistan</a:t>
            </a:r>
            <a:r>
              <a:rPr lang="en-US" altLang="en-US" sz="900" dirty="0" smtClean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 a Ray of Hope. </a:t>
            </a:r>
            <a:r>
              <a:rPr lang="en-US" altLang="en-US" sz="900" b="1" dirty="0" smtClean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...</a:t>
            </a:r>
            <a:r>
              <a:rPr lang="en-US" altLang="en-US" sz="900" dirty="0" smtClean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 </a:t>
            </a:r>
            <a:br>
              <a:rPr lang="en-US" altLang="en-US" sz="900" dirty="0" smtClean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</a:br>
            <a:r>
              <a:rPr lang="en-US" altLang="en-US" sz="900" dirty="0" smtClean="0">
                <a:solidFill>
                  <a:srgbClr val="008000"/>
                </a:solidFill>
                <a:latin typeface="Calibri" pitchFamily="34" charset="0"/>
                <a:cs typeface="Arial" pitchFamily="34" charset="0"/>
              </a:rPr>
              <a:t>www.nytimes.com/pages/world/asia/</a:t>
            </a:r>
            <a:endParaRPr lang="en-US" altLang="en-US" sz="900" dirty="0" smtClean="0">
              <a:solidFill>
                <a:srgbClr val="000000"/>
              </a:solidFill>
              <a:latin typeface="Calibri" pitchFamily="34" charset="0"/>
              <a:cs typeface="Arial" pitchFamily="34" charset="0"/>
            </a:endParaRPr>
          </a:p>
          <a:p>
            <a:pPr defTabSz="914400" eaLnBrk="1" fontAlgn="base" hangingPunct="1">
              <a:spcBef>
                <a:spcPts val="500"/>
              </a:spcBef>
              <a:spcAft>
                <a:spcPts val="500"/>
              </a:spcAft>
              <a:buFontTx/>
              <a:buNone/>
            </a:pPr>
            <a:r>
              <a:rPr lang="en-US" altLang="en-US" sz="900" b="1" dirty="0" smtClean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...</a:t>
            </a:r>
            <a:r>
              <a:rPr lang="en-US" altLang="en-US" sz="900" dirty="0" smtClean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 within three miles of the airport at Mazar-e-Sharif, the </a:t>
            </a:r>
            <a:r>
              <a:rPr lang="en-US" altLang="en-US" sz="900" b="1" dirty="0" smtClean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largest</a:t>
            </a:r>
            <a:r>
              <a:rPr lang="en-US" altLang="en-US" sz="900" dirty="0" smtClean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 </a:t>
            </a:r>
            <a:r>
              <a:rPr lang="en-US" altLang="en-US" sz="900" b="1" dirty="0" smtClean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city</a:t>
            </a:r>
            <a:r>
              <a:rPr lang="en-US" altLang="en-US" sz="900" dirty="0" smtClean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 in </a:t>
            </a:r>
            <a:r>
              <a:rPr lang="en-US" altLang="en-US" sz="900" b="1" dirty="0" smtClean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northern</a:t>
            </a:r>
            <a:r>
              <a:rPr lang="en-US" altLang="en-US" sz="900" dirty="0" smtClean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/>
            </a:r>
            <a:br>
              <a:rPr lang="en-US" altLang="en-US" sz="900" dirty="0" smtClean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</a:br>
            <a:r>
              <a:rPr lang="en-US" altLang="en-US" sz="900" b="1" dirty="0" smtClean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Afghanistan</a:t>
            </a:r>
            <a:r>
              <a:rPr lang="en-US" altLang="en-US" sz="900" dirty="0" smtClean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, held since 1998 by the Taliban. There was no immediate comment </a:t>
            </a:r>
            <a:r>
              <a:rPr lang="en-US" altLang="en-US" sz="900" b="1" dirty="0" smtClean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...</a:t>
            </a:r>
            <a:r>
              <a:rPr lang="en-US" altLang="en-US" sz="900" dirty="0" smtClean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 </a:t>
            </a:r>
            <a:br>
              <a:rPr lang="en-US" altLang="en-US" sz="900" dirty="0" smtClean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</a:br>
            <a:r>
              <a:rPr lang="en-US" altLang="en-US" sz="900" dirty="0" smtClean="0">
                <a:solidFill>
                  <a:srgbClr val="008000"/>
                </a:solidFill>
                <a:latin typeface="Calibri" pitchFamily="34" charset="0"/>
                <a:cs typeface="Arial" pitchFamily="34" charset="0"/>
              </a:rPr>
              <a:t>uk.fc.yahoo.com/photos/a/afghanistan.html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smtClean="0"/>
              <a:t>What is the Largest City in Northern Afghanistan?</a:t>
            </a:r>
            <a:endParaRPr lang="en-US" sz="2400" dirty="0"/>
          </a:p>
        </p:txBody>
      </p:sp>
      <p:sp>
        <p:nvSpPr>
          <p:cNvPr id="12" name="Rectangle 11"/>
          <p:cNvSpPr/>
          <p:nvPr/>
        </p:nvSpPr>
        <p:spPr>
          <a:xfrm>
            <a:off x="2721253" y="1183671"/>
            <a:ext cx="279999" cy="140246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2056182" y="1323917"/>
            <a:ext cx="945070" cy="2193585"/>
            <a:chOff x="2056182" y="1323917"/>
            <a:chExt cx="945070" cy="2193585"/>
          </a:xfrm>
        </p:grpSpPr>
        <p:sp>
          <p:nvSpPr>
            <p:cNvPr id="13" name="Rectangle 12"/>
            <p:cNvSpPr/>
            <p:nvPr/>
          </p:nvSpPr>
          <p:spPr>
            <a:xfrm>
              <a:off x="2399386" y="1323917"/>
              <a:ext cx="601866" cy="129025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421331" y="1716603"/>
              <a:ext cx="263347" cy="162059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056182" y="2799296"/>
              <a:ext cx="343204" cy="178585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2078126" y="3337839"/>
              <a:ext cx="518769" cy="179663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 16"/>
          <p:cNvSpPr/>
          <p:nvPr/>
        </p:nvSpPr>
        <p:spPr>
          <a:xfrm>
            <a:off x="3050438" y="3436925"/>
            <a:ext cx="724205" cy="18140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3723437" y="4409315"/>
            <a:ext cx="709575" cy="1835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596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is Question Answering?</a:t>
            </a:r>
            <a:endParaRPr dirty="0"/>
          </a:p>
        </p:txBody>
      </p:sp>
      <p:sp>
        <p:nvSpPr>
          <p:cNvPr id="88" name="Google Shape;88;p16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Question answering (QA),  is the problem of systematically deriving an answer to a question asked in a natural language based on a knowledge source.</a:t>
            </a:r>
            <a:endParaRPr/>
          </a:p>
        </p:txBody>
      </p:sp>
      <p:sp>
        <p:nvSpPr>
          <p:cNvPr id="89" name="Google Shape;89;p16"/>
          <p:cNvSpPr txBox="1">
            <a:spLocks noGrp="1"/>
          </p:cNvSpPr>
          <p:nvPr>
            <p:ph type="body" idx="4294967295"/>
          </p:nvPr>
        </p:nvSpPr>
        <p:spPr>
          <a:xfrm>
            <a:off x="304800" y="4446588"/>
            <a:ext cx="8382000" cy="4460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100"/>
              <a:t>Hermann, Karl M. “Deep Learning for Natural Language Processing: Question Answering.” </a:t>
            </a:r>
            <a:r>
              <a:rPr lang="en" sz="1100" i="1"/>
              <a:t>Google DeepMind</a:t>
            </a:r>
            <a:r>
              <a:rPr lang="en" sz="1100"/>
              <a:t>. 4 March 2017. </a:t>
            </a:r>
            <a:endParaRPr sz="1100"/>
          </a:p>
        </p:txBody>
      </p:sp>
    </p:spTree>
    <p:extLst>
      <p:ext uri="{BB962C8B-B14F-4D97-AF65-F5344CB8AC3E}">
        <p14:creationId xmlns:p14="http://schemas.microsoft.com/office/powerpoint/2010/main" val="42663926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System Components</a:t>
            </a:r>
          </a:p>
        </p:txBody>
      </p:sp>
      <p:sp>
        <p:nvSpPr>
          <p:cNvPr id="24985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194318"/>
            <a:ext cx="8229600" cy="3788229"/>
          </a:xfrm>
        </p:spPr>
        <p:txBody>
          <a:bodyPr rtlCol="0">
            <a:normAutofit fontScale="85000" lnSpcReduction="20000"/>
          </a:bodyPr>
          <a:lstStyle/>
          <a:p>
            <a:pPr fontAlgn="auto">
              <a:lnSpc>
                <a:spcPct val="110000"/>
              </a:lnSpc>
              <a:spcAft>
                <a:spcPts val="0"/>
              </a:spcAft>
              <a:defRPr/>
            </a:pPr>
            <a:r>
              <a:rPr lang="en-US" sz="2000" dirty="0"/>
              <a:t>Source </a:t>
            </a:r>
            <a:r>
              <a:rPr lang="en-US" sz="2000" dirty="0" smtClean="0"/>
              <a:t>identification</a:t>
            </a:r>
            <a:endParaRPr lang="en-US" sz="2000" dirty="0"/>
          </a:p>
          <a:p>
            <a:pPr lvl="1" fontAlgn="auto">
              <a:lnSpc>
                <a:spcPct val="110000"/>
              </a:lnSpc>
              <a:spcAft>
                <a:spcPts val="0"/>
              </a:spcAft>
              <a:defRPr/>
            </a:pPr>
            <a:r>
              <a:rPr lang="en-US" sz="1800" dirty="0"/>
              <a:t>semi-structured vs. text sources</a:t>
            </a:r>
          </a:p>
          <a:p>
            <a:pPr fontAlgn="auto">
              <a:lnSpc>
                <a:spcPct val="110000"/>
              </a:lnSpc>
              <a:spcAft>
                <a:spcPts val="0"/>
              </a:spcAft>
              <a:defRPr/>
            </a:pPr>
            <a:r>
              <a:rPr lang="en-US" sz="2000" dirty="0"/>
              <a:t>Query </a:t>
            </a:r>
            <a:r>
              <a:rPr lang="en-US" sz="2000" dirty="0" smtClean="0"/>
              <a:t>modulation</a:t>
            </a:r>
            <a:endParaRPr lang="en-US" sz="2000" dirty="0"/>
          </a:p>
          <a:p>
            <a:pPr lvl="1" fontAlgn="auto">
              <a:lnSpc>
                <a:spcPct val="110000"/>
              </a:lnSpc>
              <a:spcAft>
                <a:spcPts val="0"/>
              </a:spcAft>
              <a:defRPr/>
            </a:pPr>
            <a:r>
              <a:rPr lang="en-US" sz="1800" dirty="0"/>
              <a:t>best paraphrase of a NL question given the syntax of a search </a:t>
            </a:r>
            <a:r>
              <a:rPr lang="en-US" sz="1800" dirty="0" smtClean="0"/>
              <a:t>engine</a:t>
            </a:r>
          </a:p>
          <a:p>
            <a:pPr lvl="1" fontAlgn="auto">
              <a:lnSpc>
                <a:spcPct val="110000"/>
              </a:lnSpc>
              <a:spcAft>
                <a:spcPts val="0"/>
              </a:spcAft>
              <a:defRPr/>
            </a:pPr>
            <a:r>
              <a:rPr lang="en-US" sz="1800" dirty="0" smtClean="0"/>
              <a:t>Example: Who wrote Hamlet → author | wrote Hamlet</a:t>
            </a:r>
          </a:p>
          <a:p>
            <a:pPr>
              <a:lnSpc>
                <a:spcPct val="110000"/>
              </a:lnSpc>
              <a:defRPr/>
            </a:pPr>
            <a:r>
              <a:rPr lang="en-US" sz="2000" dirty="0" smtClean="0"/>
              <a:t>Document retrieval</a:t>
            </a:r>
            <a:endParaRPr lang="en-US" sz="2000" dirty="0"/>
          </a:p>
          <a:p>
            <a:pPr fontAlgn="auto">
              <a:lnSpc>
                <a:spcPct val="110000"/>
              </a:lnSpc>
              <a:spcAft>
                <a:spcPts val="0"/>
              </a:spcAft>
              <a:defRPr/>
            </a:pPr>
            <a:r>
              <a:rPr lang="en-US" sz="2000" dirty="0" smtClean="0"/>
              <a:t>Sentence </a:t>
            </a:r>
            <a:r>
              <a:rPr lang="en-US" sz="2000" dirty="0"/>
              <a:t>ranking</a:t>
            </a:r>
          </a:p>
          <a:p>
            <a:pPr lvl="1" fontAlgn="auto">
              <a:lnSpc>
                <a:spcPct val="110000"/>
              </a:lnSpc>
              <a:spcAft>
                <a:spcPts val="0"/>
              </a:spcAft>
              <a:defRPr/>
            </a:pPr>
            <a:r>
              <a:rPr lang="en-US" sz="1800" dirty="0"/>
              <a:t>n-gram matching, </a:t>
            </a:r>
            <a:r>
              <a:rPr lang="en-US" sz="1800" dirty="0" smtClean="0"/>
              <a:t>Okapi</a:t>
            </a:r>
            <a:endParaRPr lang="en-US" sz="1800" dirty="0"/>
          </a:p>
          <a:p>
            <a:pPr fontAlgn="auto">
              <a:lnSpc>
                <a:spcPct val="110000"/>
              </a:lnSpc>
              <a:spcAft>
                <a:spcPts val="0"/>
              </a:spcAft>
              <a:defRPr/>
            </a:pPr>
            <a:r>
              <a:rPr lang="en-US" sz="2000" dirty="0"/>
              <a:t>Answer extraction</a:t>
            </a:r>
          </a:p>
          <a:p>
            <a:pPr lvl="1" fontAlgn="auto">
              <a:lnSpc>
                <a:spcPct val="110000"/>
              </a:lnSpc>
              <a:spcAft>
                <a:spcPts val="0"/>
              </a:spcAft>
              <a:defRPr/>
            </a:pPr>
            <a:r>
              <a:rPr lang="en-US" sz="1800" dirty="0"/>
              <a:t>question type </a:t>
            </a:r>
            <a:r>
              <a:rPr lang="en-US" sz="1800" dirty="0" smtClean="0"/>
              <a:t>classification</a:t>
            </a:r>
            <a:endParaRPr lang="en-US" sz="1800" dirty="0"/>
          </a:p>
          <a:p>
            <a:pPr lvl="1" fontAlgn="auto">
              <a:lnSpc>
                <a:spcPct val="110000"/>
              </a:lnSpc>
              <a:spcAft>
                <a:spcPts val="0"/>
              </a:spcAft>
              <a:defRPr/>
            </a:pPr>
            <a:r>
              <a:rPr lang="en-US" sz="1800" dirty="0"/>
              <a:t>phrase chunking</a:t>
            </a:r>
          </a:p>
          <a:p>
            <a:pPr fontAlgn="auto">
              <a:lnSpc>
                <a:spcPct val="110000"/>
              </a:lnSpc>
              <a:spcAft>
                <a:spcPts val="0"/>
              </a:spcAft>
              <a:defRPr/>
            </a:pPr>
            <a:r>
              <a:rPr lang="en-US" sz="2000" dirty="0" smtClean="0"/>
              <a:t>Answer </a:t>
            </a:r>
            <a:r>
              <a:rPr lang="en-US" sz="2000" dirty="0"/>
              <a:t>ranking</a:t>
            </a:r>
          </a:p>
          <a:p>
            <a:pPr lvl="1" fontAlgn="auto">
              <a:lnSpc>
                <a:spcPct val="110000"/>
              </a:lnSpc>
              <a:spcAft>
                <a:spcPts val="0"/>
              </a:spcAft>
              <a:defRPr/>
            </a:pPr>
            <a:r>
              <a:rPr lang="en-US" sz="1800" dirty="0" smtClean="0"/>
              <a:t>question </a:t>
            </a:r>
            <a:r>
              <a:rPr lang="en-US" sz="1800" dirty="0"/>
              <a:t>type, proximity to query words, </a:t>
            </a:r>
            <a:r>
              <a:rPr lang="en-US" sz="1800" dirty="0" smtClean="0"/>
              <a:t>frequency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645162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ChangeArrowheads="1"/>
          </p:cNvSpPr>
          <p:nvPr/>
        </p:nvSpPr>
        <p:spPr bwMode="auto">
          <a:xfrm>
            <a:off x="3276600" y="1595365"/>
            <a:ext cx="2590800" cy="40443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defTabSz="914400"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800" dirty="0" smtClean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Document retrieval</a:t>
            </a:r>
          </a:p>
        </p:txBody>
      </p:sp>
      <p:sp>
        <p:nvSpPr>
          <p:cNvPr id="16387" name="Rectangle 3"/>
          <p:cNvSpPr>
            <a:spLocks noChangeArrowheads="1"/>
          </p:cNvSpPr>
          <p:nvPr/>
        </p:nvSpPr>
        <p:spPr bwMode="auto">
          <a:xfrm>
            <a:off x="3276600" y="852415"/>
            <a:ext cx="2590800" cy="40681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defTabSz="914400"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800" smtClean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Query modulation</a:t>
            </a:r>
          </a:p>
        </p:txBody>
      </p:sp>
      <p:sp>
        <p:nvSpPr>
          <p:cNvPr id="16388" name="Rectangle 4"/>
          <p:cNvSpPr>
            <a:spLocks noChangeArrowheads="1"/>
          </p:cNvSpPr>
          <p:nvPr/>
        </p:nvSpPr>
        <p:spPr bwMode="auto">
          <a:xfrm>
            <a:off x="3276600" y="2461426"/>
            <a:ext cx="2590800" cy="45958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defTabSz="914400"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800" dirty="0" smtClean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Sentence ranking</a:t>
            </a:r>
          </a:p>
        </p:txBody>
      </p:sp>
      <p:sp>
        <p:nvSpPr>
          <p:cNvPr id="16389" name="Rectangle 5"/>
          <p:cNvSpPr>
            <a:spLocks noChangeArrowheads="1"/>
          </p:cNvSpPr>
          <p:nvPr/>
        </p:nvSpPr>
        <p:spPr bwMode="auto">
          <a:xfrm>
            <a:off x="3276600" y="3377017"/>
            <a:ext cx="2590800" cy="37657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defTabSz="914400"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800" dirty="0" smtClean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Answer extraction</a:t>
            </a:r>
          </a:p>
        </p:txBody>
      </p:sp>
      <p:sp>
        <p:nvSpPr>
          <p:cNvPr id="16390" name="Rectangle 6"/>
          <p:cNvSpPr>
            <a:spLocks noChangeArrowheads="1"/>
          </p:cNvSpPr>
          <p:nvPr/>
        </p:nvSpPr>
        <p:spPr bwMode="auto">
          <a:xfrm>
            <a:off x="3276600" y="4212024"/>
            <a:ext cx="2590800" cy="41905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defTabSz="914400"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800" smtClean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Answer ranking</a:t>
            </a:r>
          </a:p>
        </p:txBody>
      </p:sp>
      <p:sp>
        <p:nvSpPr>
          <p:cNvPr id="16391" name="Text Box 7"/>
          <p:cNvSpPr txBox="1">
            <a:spLocks noChangeArrowheads="1"/>
          </p:cNvSpPr>
          <p:nvPr/>
        </p:nvSpPr>
        <p:spPr bwMode="auto">
          <a:xfrm>
            <a:off x="2382882" y="522973"/>
            <a:ext cx="4223849" cy="338554"/>
          </a:xfrm>
          <a:prstGeom prst="rect">
            <a:avLst/>
          </a:prstGeom>
          <a:solidFill>
            <a:srgbClr val="00FFFF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600" dirty="0" smtClean="0">
                <a:solidFill>
                  <a:srgbClr val="FF0000"/>
                </a:solidFill>
                <a:latin typeface="Calibri" pitchFamily="34" charset="0"/>
                <a:cs typeface="Arial" pitchFamily="34" charset="0"/>
              </a:rPr>
              <a:t>What is the largest city in Northern Afghanistan?</a:t>
            </a:r>
          </a:p>
        </p:txBody>
      </p:sp>
      <p:sp>
        <p:nvSpPr>
          <p:cNvPr id="16392" name="Text Box 8"/>
          <p:cNvSpPr txBox="1">
            <a:spLocks noChangeArrowheads="1"/>
          </p:cNvSpPr>
          <p:nvPr/>
        </p:nvSpPr>
        <p:spPr bwMode="auto">
          <a:xfrm>
            <a:off x="2382882" y="1245619"/>
            <a:ext cx="4164345" cy="338554"/>
          </a:xfrm>
          <a:prstGeom prst="rect">
            <a:avLst/>
          </a:prstGeom>
          <a:solidFill>
            <a:srgbClr val="00FFFF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600" dirty="0" smtClean="0">
                <a:solidFill>
                  <a:srgbClr val="FF0000"/>
                </a:solidFill>
                <a:latin typeface="Calibri" pitchFamily="34" charset="0"/>
                <a:cs typeface="Arial" pitchFamily="34" charset="0"/>
              </a:rPr>
              <a:t>(largest OR biggest) city “Northern Afghanistan”</a:t>
            </a:r>
          </a:p>
        </p:txBody>
      </p:sp>
      <p:sp>
        <p:nvSpPr>
          <p:cNvPr id="16393" name="Text Box 9"/>
          <p:cNvSpPr txBox="1">
            <a:spLocks noChangeArrowheads="1"/>
          </p:cNvSpPr>
          <p:nvPr/>
        </p:nvSpPr>
        <p:spPr bwMode="auto">
          <a:xfrm>
            <a:off x="2752726" y="1999761"/>
            <a:ext cx="3203569" cy="461665"/>
          </a:xfrm>
          <a:prstGeom prst="rect">
            <a:avLst/>
          </a:prstGeom>
          <a:solidFill>
            <a:srgbClr val="00FFFF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defTabSz="914400" eaLnBrk="1" fontAlgn="base" hangingPunct="1">
              <a:spcBef>
                <a:spcPts val="500"/>
              </a:spcBef>
              <a:spcAft>
                <a:spcPts val="500"/>
              </a:spcAft>
              <a:buFontTx/>
              <a:buNone/>
            </a:pPr>
            <a:r>
              <a:rPr lang="en-US" altLang="en-US" sz="1200" dirty="0" smtClean="0">
                <a:solidFill>
                  <a:srgbClr val="FF0000"/>
                </a:solidFill>
                <a:latin typeface="Calibri" pitchFamily="34" charset="0"/>
                <a:cs typeface="Arial" pitchFamily="34" charset="0"/>
              </a:rPr>
              <a:t>www.infoplease.com/cgi-bin/id/A0855603</a:t>
            </a:r>
            <a:br>
              <a:rPr lang="en-US" altLang="en-US" sz="1200" dirty="0" smtClean="0">
                <a:solidFill>
                  <a:srgbClr val="FF0000"/>
                </a:solidFill>
                <a:latin typeface="Calibri" pitchFamily="34" charset="0"/>
                <a:cs typeface="Arial" pitchFamily="34" charset="0"/>
              </a:rPr>
            </a:br>
            <a:r>
              <a:rPr lang="en-US" altLang="en-US" sz="1200" dirty="0" smtClean="0">
                <a:solidFill>
                  <a:srgbClr val="FF0000"/>
                </a:solidFill>
                <a:latin typeface="Calibri" pitchFamily="34" charset="0"/>
                <a:cs typeface="Arial" pitchFamily="34" charset="0"/>
              </a:rPr>
              <a:t>www.washingtonpost.com/wp-dyn/print/world/</a:t>
            </a:r>
          </a:p>
        </p:txBody>
      </p:sp>
      <p:sp>
        <p:nvSpPr>
          <p:cNvPr id="16394" name="Text Box 10"/>
          <p:cNvSpPr txBox="1">
            <a:spLocks noChangeArrowheads="1"/>
          </p:cNvSpPr>
          <p:nvPr/>
        </p:nvSpPr>
        <p:spPr bwMode="auto">
          <a:xfrm>
            <a:off x="1143000" y="2915352"/>
            <a:ext cx="6858000" cy="461665"/>
          </a:xfrm>
          <a:prstGeom prst="rect">
            <a:avLst/>
          </a:prstGeom>
          <a:solidFill>
            <a:srgbClr val="00FFFF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200" dirty="0" smtClean="0">
                <a:solidFill>
                  <a:srgbClr val="FF0000"/>
                </a:solidFill>
                <a:latin typeface="Calibri" pitchFamily="34" charset="0"/>
                <a:cs typeface="Arial" pitchFamily="34" charset="0"/>
              </a:rPr>
              <a:t>Gudermes, Chechnya's second </a:t>
            </a:r>
            <a:r>
              <a:rPr lang="en-US" altLang="en-US" sz="1200" b="1" dirty="0" smtClean="0">
                <a:solidFill>
                  <a:srgbClr val="FF0000"/>
                </a:solidFill>
                <a:latin typeface="Calibri" pitchFamily="34" charset="0"/>
                <a:cs typeface="Arial" pitchFamily="34" charset="0"/>
              </a:rPr>
              <a:t>largest</a:t>
            </a:r>
            <a:r>
              <a:rPr lang="en-US" altLang="en-US" sz="1200" dirty="0" smtClean="0">
                <a:solidFill>
                  <a:srgbClr val="FF0000"/>
                </a:solidFill>
                <a:latin typeface="Calibri" pitchFamily="34" charset="0"/>
                <a:cs typeface="Arial" pitchFamily="34" charset="0"/>
              </a:rPr>
              <a:t> town … location in </a:t>
            </a:r>
            <a:r>
              <a:rPr lang="en-US" altLang="en-US" sz="1200" b="1" dirty="0" smtClean="0">
                <a:solidFill>
                  <a:srgbClr val="FF0000"/>
                </a:solidFill>
                <a:latin typeface="Calibri" pitchFamily="34" charset="0"/>
                <a:cs typeface="Arial" pitchFamily="34" charset="0"/>
              </a:rPr>
              <a:t>Afghanistan's</a:t>
            </a:r>
            <a:r>
              <a:rPr lang="en-US" altLang="en-US" sz="1200" dirty="0" smtClean="0">
                <a:solidFill>
                  <a:srgbClr val="FF0000"/>
                </a:solidFill>
                <a:latin typeface="Calibri" pitchFamily="34" charset="0"/>
                <a:cs typeface="Arial" pitchFamily="34" charset="0"/>
              </a:rPr>
              <a:t> outlying regions</a:t>
            </a:r>
          </a:p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200" dirty="0" smtClean="0">
                <a:solidFill>
                  <a:srgbClr val="FF0000"/>
                </a:solidFill>
                <a:latin typeface="Calibri" pitchFamily="34" charset="0"/>
                <a:cs typeface="Arial" pitchFamily="34" charset="0"/>
              </a:rPr>
              <a:t>within three miles of the airport at Mazar-e-Sharif, the </a:t>
            </a:r>
            <a:r>
              <a:rPr lang="en-US" altLang="en-US" sz="1200" b="1" dirty="0" smtClean="0">
                <a:solidFill>
                  <a:srgbClr val="FF0000"/>
                </a:solidFill>
                <a:latin typeface="Calibri" pitchFamily="34" charset="0"/>
                <a:cs typeface="Arial" pitchFamily="34" charset="0"/>
              </a:rPr>
              <a:t>largest</a:t>
            </a:r>
            <a:r>
              <a:rPr lang="en-US" altLang="en-US" sz="1200" dirty="0" smtClean="0">
                <a:solidFill>
                  <a:srgbClr val="FF0000"/>
                </a:solidFill>
                <a:latin typeface="Calibri" pitchFamily="34" charset="0"/>
                <a:cs typeface="Arial" pitchFamily="34" charset="0"/>
              </a:rPr>
              <a:t> </a:t>
            </a:r>
            <a:r>
              <a:rPr lang="en-US" altLang="en-US" sz="1200" b="1" dirty="0" smtClean="0">
                <a:solidFill>
                  <a:srgbClr val="FF0000"/>
                </a:solidFill>
                <a:latin typeface="Calibri" pitchFamily="34" charset="0"/>
                <a:cs typeface="Arial" pitchFamily="34" charset="0"/>
              </a:rPr>
              <a:t>city</a:t>
            </a:r>
            <a:r>
              <a:rPr lang="en-US" altLang="en-US" sz="1200" dirty="0" smtClean="0">
                <a:solidFill>
                  <a:srgbClr val="FF0000"/>
                </a:solidFill>
                <a:latin typeface="Calibri" pitchFamily="34" charset="0"/>
                <a:cs typeface="Arial" pitchFamily="34" charset="0"/>
              </a:rPr>
              <a:t> in </a:t>
            </a:r>
            <a:r>
              <a:rPr lang="en-US" altLang="en-US" sz="1200" b="1" dirty="0" smtClean="0">
                <a:solidFill>
                  <a:srgbClr val="FF0000"/>
                </a:solidFill>
                <a:latin typeface="Calibri" pitchFamily="34" charset="0"/>
                <a:cs typeface="Arial" pitchFamily="34" charset="0"/>
              </a:rPr>
              <a:t>northern Afghanistan</a:t>
            </a:r>
          </a:p>
        </p:txBody>
      </p:sp>
      <p:sp>
        <p:nvSpPr>
          <p:cNvPr id="16395" name="Text Box 11"/>
          <p:cNvSpPr txBox="1">
            <a:spLocks noChangeArrowheads="1"/>
          </p:cNvSpPr>
          <p:nvPr/>
        </p:nvSpPr>
        <p:spPr bwMode="auto">
          <a:xfrm>
            <a:off x="4018931" y="3750359"/>
            <a:ext cx="1106137" cy="461665"/>
          </a:xfrm>
          <a:prstGeom prst="rect">
            <a:avLst/>
          </a:prstGeom>
          <a:solidFill>
            <a:srgbClr val="00FFFF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200" dirty="0" smtClean="0">
                <a:solidFill>
                  <a:srgbClr val="FF0000"/>
                </a:solidFill>
                <a:latin typeface="Calibri" pitchFamily="34" charset="0"/>
                <a:cs typeface="Arial" pitchFamily="34" charset="0"/>
              </a:rPr>
              <a:t>Gudermes</a:t>
            </a:r>
          </a:p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200" dirty="0" smtClean="0">
                <a:solidFill>
                  <a:srgbClr val="FF0000"/>
                </a:solidFill>
                <a:latin typeface="Calibri" pitchFamily="34" charset="0"/>
                <a:cs typeface="Arial" pitchFamily="34" charset="0"/>
              </a:rPr>
              <a:t>Mazer-e-Sharif</a:t>
            </a:r>
          </a:p>
        </p:txBody>
      </p:sp>
      <p:sp>
        <p:nvSpPr>
          <p:cNvPr id="16396" name="Text Box 12"/>
          <p:cNvSpPr txBox="1">
            <a:spLocks noChangeArrowheads="1"/>
          </p:cNvSpPr>
          <p:nvPr/>
        </p:nvSpPr>
        <p:spPr bwMode="auto">
          <a:xfrm>
            <a:off x="3941739" y="4640568"/>
            <a:ext cx="1106137" cy="461665"/>
          </a:xfrm>
          <a:prstGeom prst="rect">
            <a:avLst/>
          </a:prstGeom>
          <a:solidFill>
            <a:srgbClr val="00FFFF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200" dirty="0" smtClean="0">
                <a:solidFill>
                  <a:srgbClr val="FF0000"/>
                </a:solidFill>
                <a:latin typeface="Calibri" pitchFamily="34" charset="0"/>
                <a:cs typeface="Arial" pitchFamily="34" charset="0"/>
              </a:rPr>
              <a:t>Mazer-e-Sharif</a:t>
            </a:r>
          </a:p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200" dirty="0" smtClean="0">
                <a:solidFill>
                  <a:srgbClr val="FF0000"/>
                </a:solidFill>
                <a:latin typeface="Calibri" pitchFamily="34" charset="0"/>
                <a:cs typeface="Arial" pitchFamily="34" charset="0"/>
              </a:rPr>
              <a:t>Gudermes</a:t>
            </a:r>
          </a:p>
        </p:txBody>
      </p:sp>
    </p:spTree>
    <p:extLst>
      <p:ext uri="{BB962C8B-B14F-4D97-AF65-F5344CB8AC3E}">
        <p14:creationId xmlns:p14="http://schemas.microsoft.com/office/powerpoint/2010/main" val="634480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86" grpId="0" animBg="1"/>
      <p:bldP spid="16387" grpId="0" animBg="1"/>
      <p:bldP spid="16388" grpId="0" animBg="1"/>
      <p:bldP spid="16389" grpId="0" animBg="1"/>
      <p:bldP spid="16390" grpId="0" animBg="1"/>
      <p:bldP spid="16391" grpId="0" animBg="1"/>
      <p:bldP spid="16392" grpId="0" animBg="1"/>
      <p:bldP spid="16393" grpId="0" animBg="1"/>
      <p:bldP spid="16394" grpId="0" animBg="1"/>
      <p:bldP spid="16395" grpId="0" animBg="1"/>
      <p:bldP spid="1639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 Type Classification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Can help find the right answers in the text</a:t>
            </a:r>
          </a:p>
          <a:p>
            <a:r>
              <a:rPr lang="en-US" dirty="0" smtClean="0"/>
              <a:t>Example</a:t>
            </a:r>
          </a:p>
          <a:p>
            <a:pPr lvl="1"/>
            <a:r>
              <a:rPr lang="en-US" dirty="0" smtClean="0"/>
              <a:t>Who wrote Anna Karenina?</a:t>
            </a:r>
          </a:p>
          <a:p>
            <a:pPr lvl="1"/>
            <a:r>
              <a:rPr lang="en-US" dirty="0" smtClean="0"/>
              <a:t>Looking for a PERSON/INDIVIDUAL/WRITER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957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>
          <a:xfrm>
            <a:off x="199858" y="206541"/>
            <a:ext cx="8432800" cy="701843"/>
          </a:xfrm>
        </p:spPr>
        <p:txBody>
          <a:bodyPr/>
          <a:lstStyle/>
          <a:p>
            <a:r>
              <a:rPr lang="en-US" altLang="en-US" dirty="0" smtClean="0"/>
              <a:t>SYN-classes (IBM AnSel)</a:t>
            </a:r>
          </a:p>
        </p:txBody>
      </p:sp>
      <p:grpSp>
        <p:nvGrpSpPr>
          <p:cNvPr id="22531" name="Group 3"/>
          <p:cNvGrpSpPr>
            <a:grpSpLocks/>
          </p:cNvGrpSpPr>
          <p:nvPr/>
        </p:nvGrpSpPr>
        <p:grpSpPr bwMode="auto">
          <a:xfrm>
            <a:off x="1191126" y="908384"/>
            <a:ext cx="6737685" cy="4062769"/>
            <a:chOff x="1344" y="1008"/>
            <a:chExt cx="3072" cy="3060"/>
          </a:xfrm>
        </p:grpSpPr>
        <p:sp>
          <p:nvSpPr>
            <p:cNvPr id="22532" name="Rectangle 4"/>
            <p:cNvSpPr>
              <a:spLocks noChangeArrowheads="1"/>
            </p:cNvSpPr>
            <p:nvPr/>
          </p:nvSpPr>
          <p:spPr bwMode="auto">
            <a:xfrm>
              <a:off x="3216" y="3762"/>
              <a:ext cx="1200" cy="1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defTabSz="914400" eaLnBrk="1" fontAlgn="base" hangingPunct="1">
                <a:spcAft>
                  <a:spcPct val="0"/>
                </a:spcAft>
                <a:buFontTx/>
                <a:buNone/>
              </a:pPr>
              <a:r>
                <a:rPr lang="en-US" altLang="en-US" sz="900" smtClean="0">
                  <a:solidFill>
                    <a:srgbClr val="000000"/>
                  </a:solidFill>
                  <a:latin typeface="Calibri" pitchFamily="34" charset="0"/>
                  <a:cs typeface="Arial" pitchFamily="34" charset="0"/>
                </a:rPr>
                <a:t>50 per cent</a:t>
              </a:r>
            </a:p>
          </p:txBody>
        </p:sp>
        <p:sp>
          <p:nvSpPr>
            <p:cNvPr id="22533" name="Rectangle 5"/>
            <p:cNvSpPr>
              <a:spLocks noChangeArrowheads="1"/>
            </p:cNvSpPr>
            <p:nvPr/>
          </p:nvSpPr>
          <p:spPr bwMode="auto">
            <a:xfrm>
              <a:off x="2064" y="3762"/>
              <a:ext cx="1152" cy="1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defTabSz="914400" eaLnBrk="1" fontAlgn="base" hangingPunct="1">
                <a:spcAft>
                  <a:spcPct val="0"/>
                </a:spcAft>
                <a:buFontTx/>
                <a:buNone/>
              </a:pPr>
              <a:r>
                <a:rPr lang="en-US" altLang="en-US" sz="900" smtClean="0">
                  <a:solidFill>
                    <a:srgbClr val="000000"/>
                  </a:solidFill>
                  <a:latin typeface="Calibri" pitchFamily="34" charset="0"/>
                  <a:cs typeface="Arial" pitchFamily="34" charset="0"/>
                </a:rPr>
                <a:t>How much? What percentage?</a:t>
              </a:r>
            </a:p>
          </p:txBody>
        </p:sp>
        <p:sp>
          <p:nvSpPr>
            <p:cNvPr id="22534" name="Rectangle 6"/>
            <p:cNvSpPr>
              <a:spLocks noChangeArrowheads="1"/>
            </p:cNvSpPr>
            <p:nvPr/>
          </p:nvSpPr>
          <p:spPr bwMode="auto">
            <a:xfrm>
              <a:off x="1344" y="3762"/>
              <a:ext cx="720" cy="1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defTabSz="914400" eaLnBrk="1" fontAlgn="base" hangingPunct="1">
                <a:spcAft>
                  <a:spcPct val="0"/>
                </a:spcAft>
                <a:buFontTx/>
                <a:buNone/>
              </a:pPr>
              <a:r>
                <a:rPr lang="en-US" altLang="en-US" sz="900" smtClean="0">
                  <a:solidFill>
                    <a:srgbClr val="000000"/>
                  </a:solidFill>
                  <a:latin typeface="Calibri" pitchFamily="34" charset="0"/>
                  <a:cs typeface="Arial" pitchFamily="34" charset="0"/>
                </a:rPr>
                <a:t>RATE</a:t>
              </a:r>
            </a:p>
          </p:txBody>
        </p:sp>
        <p:sp>
          <p:nvSpPr>
            <p:cNvPr id="22535" name="Rectangle 7"/>
            <p:cNvSpPr>
              <a:spLocks noChangeArrowheads="1"/>
            </p:cNvSpPr>
            <p:nvPr/>
          </p:nvSpPr>
          <p:spPr bwMode="auto">
            <a:xfrm>
              <a:off x="3216" y="3609"/>
              <a:ext cx="1200" cy="1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defTabSz="914400" eaLnBrk="1" fontAlgn="base" hangingPunct="1">
                <a:spcAft>
                  <a:spcPct val="0"/>
                </a:spcAft>
                <a:buFontTx/>
                <a:buNone/>
              </a:pPr>
              <a:r>
                <a:rPr lang="en-US" altLang="en-US" sz="900" smtClean="0">
                  <a:solidFill>
                    <a:srgbClr val="000000"/>
                  </a:solidFill>
                  <a:latin typeface="Calibri" pitchFamily="34" charset="0"/>
                  <a:cs typeface="Arial" pitchFamily="34" charset="0"/>
                </a:rPr>
                <a:t>1,134.5</a:t>
              </a:r>
            </a:p>
          </p:txBody>
        </p:sp>
        <p:sp>
          <p:nvSpPr>
            <p:cNvPr id="22536" name="Rectangle 8"/>
            <p:cNvSpPr>
              <a:spLocks noChangeArrowheads="1"/>
            </p:cNvSpPr>
            <p:nvPr/>
          </p:nvSpPr>
          <p:spPr bwMode="auto">
            <a:xfrm>
              <a:off x="2064" y="3609"/>
              <a:ext cx="1152" cy="1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defTabSz="914400" eaLnBrk="1" fontAlgn="base" hangingPunct="1">
                <a:spcAft>
                  <a:spcPct val="0"/>
                </a:spcAft>
                <a:buFontTx/>
                <a:buNone/>
              </a:pPr>
              <a:r>
                <a:rPr lang="en-US" altLang="en-US" sz="900" smtClean="0">
                  <a:solidFill>
                    <a:srgbClr val="000000"/>
                  </a:solidFill>
                  <a:latin typeface="Calibri" pitchFamily="34" charset="0"/>
                  <a:cs typeface="Arial" pitchFamily="34" charset="0"/>
                </a:rPr>
                <a:t>How many? </a:t>
              </a:r>
            </a:p>
          </p:txBody>
        </p:sp>
        <p:sp>
          <p:nvSpPr>
            <p:cNvPr id="22537" name="Rectangle 9"/>
            <p:cNvSpPr>
              <a:spLocks noChangeArrowheads="1"/>
            </p:cNvSpPr>
            <p:nvPr/>
          </p:nvSpPr>
          <p:spPr bwMode="auto">
            <a:xfrm>
              <a:off x="1344" y="3609"/>
              <a:ext cx="720" cy="1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defTabSz="914400" eaLnBrk="1" fontAlgn="base" hangingPunct="1">
                <a:spcAft>
                  <a:spcPct val="0"/>
                </a:spcAft>
                <a:buFontTx/>
                <a:buNone/>
              </a:pPr>
              <a:r>
                <a:rPr lang="en-US" altLang="en-US" sz="900" smtClean="0">
                  <a:solidFill>
                    <a:srgbClr val="000000"/>
                  </a:solidFill>
                  <a:latin typeface="Calibri" pitchFamily="34" charset="0"/>
                  <a:cs typeface="Arial" pitchFamily="34" charset="0"/>
                </a:rPr>
                <a:t>NUMBER</a:t>
              </a:r>
            </a:p>
          </p:txBody>
        </p:sp>
        <p:sp>
          <p:nvSpPr>
            <p:cNvPr id="22538" name="Rectangle 10"/>
            <p:cNvSpPr>
              <a:spLocks noChangeArrowheads="1"/>
            </p:cNvSpPr>
            <p:nvPr/>
          </p:nvSpPr>
          <p:spPr bwMode="auto">
            <a:xfrm>
              <a:off x="3216" y="3915"/>
              <a:ext cx="1200" cy="1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defTabSz="914400" eaLnBrk="1" fontAlgn="base" hangingPunct="1">
                <a:spcAft>
                  <a:spcPct val="0"/>
                </a:spcAft>
                <a:buFontTx/>
                <a:buNone/>
              </a:pPr>
              <a:r>
                <a:rPr lang="en-US" altLang="en-US" sz="900" smtClean="0">
                  <a:solidFill>
                    <a:srgbClr val="000000"/>
                  </a:solidFill>
                  <a:latin typeface="Calibri" pitchFamily="34" charset="0"/>
                  <a:cs typeface="Arial" pitchFamily="34" charset="0"/>
                </a:rPr>
                <a:t>4 million dollars</a:t>
              </a:r>
            </a:p>
          </p:txBody>
        </p:sp>
        <p:sp>
          <p:nvSpPr>
            <p:cNvPr id="22539" name="Rectangle 11"/>
            <p:cNvSpPr>
              <a:spLocks noChangeArrowheads="1"/>
            </p:cNvSpPr>
            <p:nvPr/>
          </p:nvSpPr>
          <p:spPr bwMode="auto">
            <a:xfrm>
              <a:off x="2064" y="3915"/>
              <a:ext cx="1152" cy="1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defTabSz="914400" eaLnBrk="1" fontAlgn="base" hangingPunct="1">
                <a:spcAft>
                  <a:spcPct val="0"/>
                </a:spcAft>
                <a:buFontTx/>
                <a:buNone/>
              </a:pPr>
              <a:r>
                <a:rPr lang="en-US" altLang="en-US" sz="900" smtClean="0">
                  <a:solidFill>
                    <a:srgbClr val="000000"/>
                  </a:solidFill>
                  <a:latin typeface="Calibri" pitchFamily="34" charset="0"/>
                  <a:cs typeface="Arial" pitchFamily="34" charset="0"/>
                </a:rPr>
                <a:t>How much?</a:t>
              </a:r>
            </a:p>
          </p:txBody>
        </p:sp>
        <p:sp>
          <p:nvSpPr>
            <p:cNvPr id="22540" name="Rectangle 12"/>
            <p:cNvSpPr>
              <a:spLocks noChangeArrowheads="1"/>
            </p:cNvSpPr>
            <p:nvPr/>
          </p:nvSpPr>
          <p:spPr bwMode="auto">
            <a:xfrm>
              <a:off x="1344" y="3915"/>
              <a:ext cx="720" cy="1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defTabSz="914400" eaLnBrk="1" fontAlgn="base" hangingPunct="1">
                <a:spcAft>
                  <a:spcPct val="0"/>
                </a:spcAft>
                <a:buFontTx/>
                <a:buNone/>
              </a:pPr>
              <a:r>
                <a:rPr lang="en-US" altLang="en-US" sz="900" smtClean="0">
                  <a:solidFill>
                    <a:srgbClr val="000000"/>
                  </a:solidFill>
                  <a:latin typeface="Calibri" pitchFamily="34" charset="0"/>
                  <a:cs typeface="Arial" pitchFamily="34" charset="0"/>
                </a:rPr>
                <a:t>MONEY</a:t>
              </a:r>
            </a:p>
          </p:txBody>
        </p:sp>
        <p:sp>
          <p:nvSpPr>
            <p:cNvPr id="22541" name="Rectangle 13"/>
            <p:cNvSpPr>
              <a:spLocks noChangeArrowheads="1"/>
            </p:cNvSpPr>
            <p:nvPr/>
          </p:nvSpPr>
          <p:spPr bwMode="auto">
            <a:xfrm>
              <a:off x="3216" y="3456"/>
              <a:ext cx="1200" cy="1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defTabSz="914400" eaLnBrk="1" fontAlgn="base" hangingPunct="1">
                <a:spcAft>
                  <a:spcPct val="0"/>
                </a:spcAft>
                <a:buFontTx/>
                <a:buNone/>
              </a:pPr>
              <a:r>
                <a:rPr lang="en-US" altLang="en-US" sz="900" smtClean="0">
                  <a:solidFill>
                    <a:srgbClr val="000000"/>
                  </a:solidFill>
                  <a:latin typeface="Calibri" pitchFamily="34" charset="0"/>
                  <a:cs typeface="Arial" pitchFamily="34" charset="0"/>
                </a:rPr>
                <a:t>25 tons</a:t>
              </a:r>
            </a:p>
          </p:txBody>
        </p:sp>
        <p:sp>
          <p:nvSpPr>
            <p:cNvPr id="22542" name="Rectangle 14"/>
            <p:cNvSpPr>
              <a:spLocks noChangeArrowheads="1"/>
            </p:cNvSpPr>
            <p:nvPr/>
          </p:nvSpPr>
          <p:spPr bwMode="auto">
            <a:xfrm>
              <a:off x="2064" y="3456"/>
              <a:ext cx="1152" cy="1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defTabSz="914400" eaLnBrk="1" fontAlgn="base" hangingPunct="1">
                <a:spcAft>
                  <a:spcPct val="0"/>
                </a:spcAft>
                <a:buFontTx/>
                <a:buNone/>
              </a:pPr>
              <a:r>
                <a:rPr lang="en-US" altLang="en-US" sz="900" smtClean="0">
                  <a:solidFill>
                    <a:srgbClr val="000000"/>
                  </a:solidFill>
                  <a:latin typeface="Calibri" pitchFamily="34" charset="0"/>
                  <a:cs typeface="Arial" pitchFamily="34" charset="0"/>
                </a:rPr>
                <a:t>How heavy? How big?</a:t>
              </a:r>
            </a:p>
          </p:txBody>
        </p:sp>
        <p:sp>
          <p:nvSpPr>
            <p:cNvPr id="22543" name="Rectangle 15"/>
            <p:cNvSpPr>
              <a:spLocks noChangeArrowheads="1"/>
            </p:cNvSpPr>
            <p:nvPr/>
          </p:nvSpPr>
          <p:spPr bwMode="auto">
            <a:xfrm>
              <a:off x="1344" y="3456"/>
              <a:ext cx="720" cy="1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defTabSz="914400" eaLnBrk="1" fontAlgn="base" hangingPunct="1">
                <a:spcAft>
                  <a:spcPct val="0"/>
                </a:spcAft>
                <a:buFontTx/>
                <a:buNone/>
              </a:pPr>
              <a:r>
                <a:rPr lang="en-US" altLang="en-US" sz="900" smtClean="0">
                  <a:solidFill>
                    <a:srgbClr val="000000"/>
                  </a:solidFill>
                  <a:latin typeface="Calibri" pitchFamily="34" charset="0"/>
                  <a:cs typeface="Arial" pitchFamily="34" charset="0"/>
                </a:rPr>
                <a:t>WEIGHT</a:t>
              </a:r>
            </a:p>
          </p:txBody>
        </p:sp>
        <p:sp>
          <p:nvSpPr>
            <p:cNvPr id="22544" name="Rectangle 16"/>
            <p:cNvSpPr>
              <a:spLocks noChangeArrowheads="1"/>
            </p:cNvSpPr>
            <p:nvPr/>
          </p:nvSpPr>
          <p:spPr bwMode="auto">
            <a:xfrm>
              <a:off x="3216" y="3303"/>
              <a:ext cx="1200" cy="1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defTabSz="914400" eaLnBrk="1" fontAlgn="base" hangingPunct="1">
                <a:spcAft>
                  <a:spcPct val="0"/>
                </a:spcAft>
                <a:buFontTx/>
                <a:buNone/>
              </a:pPr>
              <a:r>
                <a:rPr lang="en-US" altLang="en-US" sz="900" smtClean="0">
                  <a:solidFill>
                    <a:srgbClr val="000000"/>
                  </a:solidFill>
                  <a:latin typeface="Calibri" pitchFamily="34" charset="0"/>
                  <a:cs typeface="Arial" pitchFamily="34" charset="0"/>
                </a:rPr>
                <a:t>3 miles</a:t>
              </a:r>
            </a:p>
          </p:txBody>
        </p:sp>
        <p:sp>
          <p:nvSpPr>
            <p:cNvPr id="22545" name="Rectangle 17"/>
            <p:cNvSpPr>
              <a:spLocks noChangeArrowheads="1"/>
            </p:cNvSpPr>
            <p:nvPr/>
          </p:nvSpPr>
          <p:spPr bwMode="auto">
            <a:xfrm>
              <a:off x="2064" y="3303"/>
              <a:ext cx="1152" cy="1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defTabSz="914400" eaLnBrk="1" fontAlgn="base" hangingPunct="1">
                <a:spcAft>
                  <a:spcPct val="0"/>
                </a:spcAft>
                <a:buFontTx/>
                <a:buNone/>
              </a:pPr>
              <a:r>
                <a:rPr lang="en-US" altLang="en-US" sz="900" smtClean="0">
                  <a:solidFill>
                    <a:srgbClr val="000000"/>
                  </a:solidFill>
                  <a:latin typeface="Calibri" pitchFamily="34" charset="0"/>
                  <a:cs typeface="Arial" pitchFamily="34" charset="0"/>
                </a:rPr>
                <a:t>How long? How big? </a:t>
              </a:r>
            </a:p>
          </p:txBody>
        </p:sp>
        <p:sp>
          <p:nvSpPr>
            <p:cNvPr id="22546" name="Rectangle 18"/>
            <p:cNvSpPr>
              <a:spLocks noChangeArrowheads="1"/>
            </p:cNvSpPr>
            <p:nvPr/>
          </p:nvSpPr>
          <p:spPr bwMode="auto">
            <a:xfrm>
              <a:off x="1344" y="3303"/>
              <a:ext cx="720" cy="1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defTabSz="914400" eaLnBrk="1" fontAlgn="base" hangingPunct="1">
                <a:spcAft>
                  <a:spcPct val="0"/>
                </a:spcAft>
                <a:buFontTx/>
                <a:buNone/>
              </a:pPr>
              <a:r>
                <a:rPr lang="en-US" altLang="en-US" sz="900" smtClean="0">
                  <a:solidFill>
                    <a:srgbClr val="000000"/>
                  </a:solidFill>
                  <a:latin typeface="Calibri" pitchFamily="34" charset="0"/>
                  <a:cs typeface="Arial" pitchFamily="34" charset="0"/>
                </a:rPr>
                <a:t>LENGTH</a:t>
              </a:r>
            </a:p>
          </p:txBody>
        </p:sp>
        <p:sp>
          <p:nvSpPr>
            <p:cNvPr id="22547" name="Rectangle 19"/>
            <p:cNvSpPr>
              <a:spLocks noChangeArrowheads="1"/>
            </p:cNvSpPr>
            <p:nvPr/>
          </p:nvSpPr>
          <p:spPr bwMode="auto">
            <a:xfrm>
              <a:off x="3216" y="3150"/>
              <a:ext cx="1200" cy="1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defTabSz="914400" eaLnBrk="1" fontAlgn="base" hangingPunct="1">
                <a:spcAft>
                  <a:spcPct val="0"/>
                </a:spcAft>
                <a:buFontTx/>
                <a:buNone/>
              </a:pPr>
              <a:r>
                <a:rPr lang="en-US" altLang="en-US" sz="900" smtClean="0">
                  <a:solidFill>
                    <a:srgbClr val="000000"/>
                  </a:solidFill>
                  <a:latin typeface="Calibri" pitchFamily="34" charset="0"/>
                  <a:cs typeface="Arial" pitchFamily="34" charset="0"/>
                </a:rPr>
                <a:t>4 square inches</a:t>
              </a:r>
            </a:p>
          </p:txBody>
        </p:sp>
        <p:sp>
          <p:nvSpPr>
            <p:cNvPr id="22548" name="Rectangle 20"/>
            <p:cNvSpPr>
              <a:spLocks noChangeArrowheads="1"/>
            </p:cNvSpPr>
            <p:nvPr/>
          </p:nvSpPr>
          <p:spPr bwMode="auto">
            <a:xfrm>
              <a:off x="2064" y="3150"/>
              <a:ext cx="1152" cy="1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defTabSz="914400" eaLnBrk="1" fontAlgn="base" hangingPunct="1">
                <a:spcAft>
                  <a:spcPct val="0"/>
                </a:spcAft>
                <a:buFontTx/>
                <a:buNone/>
              </a:pPr>
              <a:r>
                <a:rPr lang="en-US" altLang="en-US" sz="900" smtClean="0">
                  <a:solidFill>
                    <a:srgbClr val="000000"/>
                  </a:solidFill>
                  <a:latin typeface="Calibri" pitchFamily="34" charset="0"/>
                  <a:cs typeface="Arial" pitchFamily="34" charset="0"/>
                </a:rPr>
                <a:t>How big? How large?</a:t>
              </a:r>
            </a:p>
          </p:txBody>
        </p:sp>
        <p:sp>
          <p:nvSpPr>
            <p:cNvPr id="22549" name="Rectangle 21"/>
            <p:cNvSpPr>
              <a:spLocks noChangeArrowheads="1"/>
            </p:cNvSpPr>
            <p:nvPr/>
          </p:nvSpPr>
          <p:spPr bwMode="auto">
            <a:xfrm>
              <a:off x="1344" y="3150"/>
              <a:ext cx="720" cy="1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defTabSz="914400" eaLnBrk="1" fontAlgn="base" hangingPunct="1">
                <a:spcAft>
                  <a:spcPct val="0"/>
                </a:spcAft>
                <a:buFontTx/>
                <a:buNone/>
              </a:pPr>
              <a:r>
                <a:rPr lang="en-US" altLang="en-US" sz="900" smtClean="0">
                  <a:solidFill>
                    <a:srgbClr val="000000"/>
                  </a:solidFill>
                  <a:latin typeface="Calibri" pitchFamily="34" charset="0"/>
                  <a:cs typeface="Arial" pitchFamily="34" charset="0"/>
                </a:rPr>
                <a:t>AREA</a:t>
              </a:r>
            </a:p>
          </p:txBody>
        </p:sp>
        <p:sp>
          <p:nvSpPr>
            <p:cNvPr id="22550" name="Rectangle 22"/>
            <p:cNvSpPr>
              <a:spLocks noChangeArrowheads="1"/>
            </p:cNvSpPr>
            <p:nvPr/>
          </p:nvSpPr>
          <p:spPr bwMode="auto">
            <a:xfrm>
              <a:off x="3216" y="2997"/>
              <a:ext cx="1200" cy="1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defTabSz="914400" eaLnBrk="1" fontAlgn="base" hangingPunct="1">
                <a:spcAft>
                  <a:spcPct val="0"/>
                </a:spcAft>
                <a:buFontTx/>
                <a:buNone/>
              </a:pPr>
              <a:r>
                <a:rPr lang="en-US" altLang="en-US" sz="900" smtClean="0">
                  <a:solidFill>
                    <a:srgbClr val="000000"/>
                  </a:solidFill>
                  <a:latin typeface="Calibri" pitchFamily="34" charset="0"/>
                  <a:cs typeface="Arial" pitchFamily="34" charset="0"/>
                </a:rPr>
                <a:t>3 gallons</a:t>
              </a:r>
            </a:p>
          </p:txBody>
        </p:sp>
        <p:sp>
          <p:nvSpPr>
            <p:cNvPr id="22551" name="Rectangle 23"/>
            <p:cNvSpPr>
              <a:spLocks noChangeArrowheads="1"/>
            </p:cNvSpPr>
            <p:nvPr/>
          </p:nvSpPr>
          <p:spPr bwMode="auto">
            <a:xfrm>
              <a:off x="2064" y="2997"/>
              <a:ext cx="1152" cy="1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defTabSz="914400" eaLnBrk="1" fontAlgn="base" hangingPunct="1">
                <a:spcAft>
                  <a:spcPct val="0"/>
                </a:spcAft>
                <a:buFontTx/>
                <a:buNone/>
              </a:pPr>
              <a:r>
                <a:rPr lang="en-US" altLang="en-US" sz="900" smtClean="0">
                  <a:solidFill>
                    <a:srgbClr val="000000"/>
                  </a:solidFill>
                  <a:latin typeface="Calibri" pitchFamily="34" charset="0"/>
                  <a:cs typeface="Arial" pitchFamily="34" charset="0"/>
                </a:rPr>
                <a:t>How big? How large?</a:t>
              </a:r>
            </a:p>
          </p:txBody>
        </p:sp>
        <p:sp>
          <p:nvSpPr>
            <p:cNvPr id="22552" name="Rectangle 24"/>
            <p:cNvSpPr>
              <a:spLocks noChangeArrowheads="1"/>
            </p:cNvSpPr>
            <p:nvPr/>
          </p:nvSpPr>
          <p:spPr bwMode="auto">
            <a:xfrm>
              <a:off x="1344" y="2997"/>
              <a:ext cx="720" cy="1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defTabSz="914400" eaLnBrk="1" fontAlgn="base" hangingPunct="1">
                <a:spcAft>
                  <a:spcPct val="0"/>
                </a:spcAft>
                <a:buFontTx/>
                <a:buNone/>
              </a:pPr>
              <a:r>
                <a:rPr lang="en-US" altLang="en-US" sz="900" smtClean="0">
                  <a:solidFill>
                    <a:srgbClr val="000000"/>
                  </a:solidFill>
                  <a:latin typeface="Calibri" pitchFamily="34" charset="0"/>
                  <a:cs typeface="Arial" pitchFamily="34" charset="0"/>
                </a:rPr>
                <a:t>VOLUME</a:t>
              </a:r>
            </a:p>
          </p:txBody>
        </p:sp>
        <p:sp>
          <p:nvSpPr>
            <p:cNvPr id="22553" name="Rectangle 25"/>
            <p:cNvSpPr>
              <a:spLocks noChangeArrowheads="1"/>
            </p:cNvSpPr>
            <p:nvPr/>
          </p:nvSpPr>
          <p:spPr bwMode="auto">
            <a:xfrm>
              <a:off x="3216" y="2844"/>
              <a:ext cx="1200" cy="1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defTabSz="914400" eaLnBrk="1" fontAlgn="base" hangingPunct="1">
                <a:spcAft>
                  <a:spcPct val="0"/>
                </a:spcAft>
                <a:buFontTx/>
                <a:buNone/>
              </a:pPr>
              <a:r>
                <a:rPr lang="en-US" altLang="en-US" sz="900" smtClean="0">
                  <a:solidFill>
                    <a:srgbClr val="000000"/>
                  </a:solidFill>
                  <a:latin typeface="Calibri" pitchFamily="34" charset="0"/>
                  <a:cs typeface="Arial" pitchFamily="34" charset="0"/>
                </a:rPr>
                <a:t>July 4</a:t>
              </a:r>
              <a:r>
                <a:rPr lang="en-US" altLang="en-US" sz="900" baseline="30000" smtClean="0">
                  <a:solidFill>
                    <a:srgbClr val="000000"/>
                  </a:solidFill>
                  <a:latin typeface="Calibri" pitchFamily="34" charset="0"/>
                  <a:cs typeface="Arial" pitchFamily="34" charset="0"/>
                </a:rPr>
                <a:t>th</a:t>
              </a:r>
              <a:r>
                <a:rPr lang="en-US" altLang="en-US" sz="900" smtClean="0">
                  <a:solidFill>
                    <a:srgbClr val="000000"/>
                  </a:solidFill>
                  <a:latin typeface="Calibri" pitchFamily="34" charset="0"/>
                  <a:cs typeface="Arial" pitchFamily="34" charset="0"/>
                </a:rPr>
                <a:t>, 1776</a:t>
              </a:r>
            </a:p>
          </p:txBody>
        </p:sp>
        <p:sp>
          <p:nvSpPr>
            <p:cNvPr id="22554" name="Rectangle 26"/>
            <p:cNvSpPr>
              <a:spLocks noChangeArrowheads="1"/>
            </p:cNvSpPr>
            <p:nvPr/>
          </p:nvSpPr>
          <p:spPr bwMode="auto">
            <a:xfrm>
              <a:off x="2064" y="2844"/>
              <a:ext cx="1152" cy="1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defTabSz="914400" eaLnBrk="1" fontAlgn="base" hangingPunct="1">
                <a:spcAft>
                  <a:spcPct val="0"/>
                </a:spcAft>
                <a:buFontTx/>
                <a:buNone/>
              </a:pPr>
              <a:r>
                <a:rPr lang="en-US" altLang="en-US" sz="900" smtClean="0">
                  <a:solidFill>
                    <a:srgbClr val="000000"/>
                  </a:solidFill>
                  <a:latin typeface="Calibri" pitchFamily="34" charset="0"/>
                  <a:cs typeface="Arial" pitchFamily="34" charset="0"/>
                </a:rPr>
                <a:t>When? What date?</a:t>
              </a:r>
            </a:p>
          </p:txBody>
        </p:sp>
        <p:sp>
          <p:nvSpPr>
            <p:cNvPr id="22555" name="Rectangle 27"/>
            <p:cNvSpPr>
              <a:spLocks noChangeArrowheads="1"/>
            </p:cNvSpPr>
            <p:nvPr/>
          </p:nvSpPr>
          <p:spPr bwMode="auto">
            <a:xfrm>
              <a:off x="1344" y="2844"/>
              <a:ext cx="720" cy="1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defTabSz="914400" eaLnBrk="1" fontAlgn="base" hangingPunct="1">
                <a:spcAft>
                  <a:spcPct val="0"/>
                </a:spcAft>
                <a:buFontTx/>
                <a:buNone/>
              </a:pPr>
              <a:r>
                <a:rPr lang="en-US" altLang="en-US" sz="900" smtClean="0">
                  <a:solidFill>
                    <a:srgbClr val="000000"/>
                  </a:solidFill>
                  <a:latin typeface="Calibri" pitchFamily="34" charset="0"/>
                  <a:cs typeface="Arial" pitchFamily="34" charset="0"/>
                </a:rPr>
                <a:t>DATE</a:t>
              </a:r>
            </a:p>
          </p:txBody>
        </p:sp>
        <p:sp>
          <p:nvSpPr>
            <p:cNvPr id="22556" name="Rectangle 28"/>
            <p:cNvSpPr>
              <a:spLocks noChangeArrowheads="1"/>
            </p:cNvSpPr>
            <p:nvPr/>
          </p:nvSpPr>
          <p:spPr bwMode="auto">
            <a:xfrm>
              <a:off x="3216" y="2691"/>
              <a:ext cx="1200" cy="1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defTabSz="914400" eaLnBrk="1" fontAlgn="base" hangingPunct="1">
                <a:spcAft>
                  <a:spcPct val="0"/>
                </a:spcAft>
                <a:buFontTx/>
                <a:buNone/>
              </a:pPr>
              <a:r>
                <a:rPr lang="en-US" altLang="en-US" sz="900" smtClean="0">
                  <a:solidFill>
                    <a:srgbClr val="000000"/>
                  </a:solidFill>
                  <a:latin typeface="Calibri" pitchFamily="34" charset="0"/>
                  <a:cs typeface="Arial" pitchFamily="34" charset="0"/>
                </a:rPr>
                <a:t>In the afternoon</a:t>
              </a:r>
            </a:p>
          </p:txBody>
        </p:sp>
        <p:sp>
          <p:nvSpPr>
            <p:cNvPr id="22557" name="Rectangle 29"/>
            <p:cNvSpPr>
              <a:spLocks noChangeArrowheads="1"/>
            </p:cNvSpPr>
            <p:nvPr/>
          </p:nvSpPr>
          <p:spPr bwMode="auto">
            <a:xfrm>
              <a:off x="2064" y="2691"/>
              <a:ext cx="1152" cy="1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defTabSz="914400" eaLnBrk="1" fontAlgn="base" hangingPunct="1">
                <a:spcAft>
                  <a:spcPct val="0"/>
                </a:spcAft>
                <a:buFontTx/>
                <a:buNone/>
              </a:pPr>
              <a:r>
                <a:rPr lang="en-US" altLang="en-US" sz="900" smtClean="0">
                  <a:solidFill>
                    <a:srgbClr val="000000"/>
                  </a:solidFill>
                  <a:latin typeface="Calibri" pitchFamily="34" charset="0"/>
                  <a:cs typeface="Arial" pitchFamily="34" charset="0"/>
                </a:rPr>
                <a:t>When? What time?</a:t>
              </a:r>
            </a:p>
          </p:txBody>
        </p:sp>
        <p:sp>
          <p:nvSpPr>
            <p:cNvPr id="22558" name="Rectangle 30"/>
            <p:cNvSpPr>
              <a:spLocks noChangeArrowheads="1"/>
            </p:cNvSpPr>
            <p:nvPr/>
          </p:nvSpPr>
          <p:spPr bwMode="auto">
            <a:xfrm>
              <a:off x="1344" y="2691"/>
              <a:ext cx="720" cy="1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defTabSz="914400" eaLnBrk="1" fontAlgn="base" hangingPunct="1">
                <a:spcAft>
                  <a:spcPct val="0"/>
                </a:spcAft>
                <a:buFontTx/>
                <a:buNone/>
              </a:pPr>
              <a:r>
                <a:rPr lang="en-US" altLang="en-US" sz="900" smtClean="0">
                  <a:solidFill>
                    <a:srgbClr val="000000"/>
                  </a:solidFill>
                  <a:latin typeface="Calibri" pitchFamily="34" charset="0"/>
                  <a:cs typeface="Arial" pitchFamily="34" charset="0"/>
                </a:rPr>
                <a:t>TIME</a:t>
              </a:r>
            </a:p>
          </p:txBody>
        </p:sp>
        <p:sp>
          <p:nvSpPr>
            <p:cNvPr id="22559" name="Rectangle 31"/>
            <p:cNvSpPr>
              <a:spLocks noChangeArrowheads="1"/>
            </p:cNvSpPr>
            <p:nvPr/>
          </p:nvSpPr>
          <p:spPr bwMode="auto">
            <a:xfrm>
              <a:off x="3216" y="2538"/>
              <a:ext cx="1200" cy="1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defTabSz="914400" eaLnBrk="1" fontAlgn="base" hangingPunct="1">
                <a:spcAft>
                  <a:spcPct val="0"/>
                </a:spcAft>
                <a:buFontTx/>
                <a:buNone/>
              </a:pPr>
              <a:r>
                <a:rPr lang="en-US" altLang="en-US" sz="900" smtClean="0">
                  <a:solidFill>
                    <a:srgbClr val="000000"/>
                  </a:solidFill>
                  <a:latin typeface="Calibri" pitchFamily="34" charset="0"/>
                  <a:cs typeface="Arial" pitchFamily="34" charset="0"/>
                </a:rPr>
                <a:t>1999</a:t>
              </a:r>
            </a:p>
          </p:txBody>
        </p:sp>
        <p:sp>
          <p:nvSpPr>
            <p:cNvPr id="22560" name="Rectangle 32"/>
            <p:cNvSpPr>
              <a:spLocks noChangeArrowheads="1"/>
            </p:cNvSpPr>
            <p:nvPr/>
          </p:nvSpPr>
          <p:spPr bwMode="auto">
            <a:xfrm>
              <a:off x="2064" y="2538"/>
              <a:ext cx="1152" cy="1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defTabSz="914400" eaLnBrk="1" fontAlgn="base" hangingPunct="1">
                <a:spcAft>
                  <a:spcPct val="0"/>
                </a:spcAft>
                <a:buFontTx/>
                <a:buNone/>
              </a:pPr>
              <a:r>
                <a:rPr lang="en-US" altLang="en-US" sz="900" smtClean="0">
                  <a:solidFill>
                    <a:srgbClr val="000000"/>
                  </a:solidFill>
                  <a:latin typeface="Calibri" pitchFamily="34" charset="0"/>
                  <a:cs typeface="Arial" pitchFamily="34" charset="0"/>
                </a:rPr>
                <a:t>When? What year?</a:t>
              </a:r>
            </a:p>
          </p:txBody>
        </p:sp>
        <p:sp>
          <p:nvSpPr>
            <p:cNvPr id="22561" name="Rectangle 33"/>
            <p:cNvSpPr>
              <a:spLocks noChangeArrowheads="1"/>
            </p:cNvSpPr>
            <p:nvPr/>
          </p:nvSpPr>
          <p:spPr bwMode="auto">
            <a:xfrm>
              <a:off x="1344" y="2538"/>
              <a:ext cx="720" cy="1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defTabSz="914400" eaLnBrk="1" fontAlgn="base" hangingPunct="1">
                <a:spcAft>
                  <a:spcPct val="0"/>
                </a:spcAft>
                <a:buFontTx/>
                <a:buNone/>
              </a:pPr>
              <a:r>
                <a:rPr lang="en-US" altLang="en-US" sz="900" smtClean="0">
                  <a:solidFill>
                    <a:srgbClr val="000000"/>
                  </a:solidFill>
                  <a:latin typeface="Calibri" pitchFamily="34" charset="0"/>
                  <a:cs typeface="Arial" pitchFamily="34" charset="0"/>
                </a:rPr>
                <a:t>YEAR</a:t>
              </a:r>
            </a:p>
          </p:txBody>
        </p:sp>
        <p:sp>
          <p:nvSpPr>
            <p:cNvPr id="22562" name="Rectangle 34"/>
            <p:cNvSpPr>
              <a:spLocks noChangeArrowheads="1"/>
            </p:cNvSpPr>
            <p:nvPr/>
          </p:nvSpPr>
          <p:spPr bwMode="auto">
            <a:xfrm>
              <a:off x="3216" y="2385"/>
              <a:ext cx="1200" cy="1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defTabSz="914400" eaLnBrk="1" fontAlgn="base" hangingPunct="1">
                <a:spcAft>
                  <a:spcPct val="0"/>
                </a:spcAft>
                <a:buFontTx/>
                <a:buNone/>
              </a:pPr>
              <a:r>
                <a:rPr lang="en-US" altLang="en-US" sz="900" smtClean="0">
                  <a:solidFill>
                    <a:srgbClr val="000000"/>
                  </a:solidFill>
                  <a:latin typeface="Calibri" pitchFamily="34" charset="0"/>
                  <a:cs typeface="Arial" pitchFamily="34" charset="0"/>
                </a:rPr>
                <a:t>30 years old</a:t>
              </a:r>
            </a:p>
          </p:txBody>
        </p:sp>
        <p:sp>
          <p:nvSpPr>
            <p:cNvPr id="22563" name="Rectangle 35"/>
            <p:cNvSpPr>
              <a:spLocks noChangeArrowheads="1"/>
            </p:cNvSpPr>
            <p:nvPr/>
          </p:nvSpPr>
          <p:spPr bwMode="auto">
            <a:xfrm>
              <a:off x="2064" y="2385"/>
              <a:ext cx="1152" cy="1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defTabSz="914400" eaLnBrk="1" fontAlgn="base" hangingPunct="1">
                <a:spcAft>
                  <a:spcPct val="0"/>
                </a:spcAft>
                <a:buFontTx/>
                <a:buNone/>
              </a:pPr>
              <a:r>
                <a:rPr lang="en-US" altLang="en-US" sz="900" smtClean="0">
                  <a:solidFill>
                    <a:srgbClr val="000000"/>
                  </a:solidFill>
                  <a:latin typeface="Calibri" pitchFamily="34" charset="0"/>
                  <a:cs typeface="Arial" pitchFamily="34" charset="0"/>
                </a:rPr>
                <a:t>How old?</a:t>
              </a:r>
            </a:p>
          </p:txBody>
        </p:sp>
        <p:sp>
          <p:nvSpPr>
            <p:cNvPr id="22564" name="Rectangle 36"/>
            <p:cNvSpPr>
              <a:spLocks noChangeArrowheads="1"/>
            </p:cNvSpPr>
            <p:nvPr/>
          </p:nvSpPr>
          <p:spPr bwMode="auto">
            <a:xfrm>
              <a:off x="1344" y="2385"/>
              <a:ext cx="720" cy="1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defTabSz="914400" eaLnBrk="1" fontAlgn="base" hangingPunct="1">
                <a:spcAft>
                  <a:spcPct val="0"/>
                </a:spcAft>
                <a:buFontTx/>
                <a:buNone/>
              </a:pPr>
              <a:r>
                <a:rPr lang="en-US" altLang="en-US" sz="900" smtClean="0">
                  <a:solidFill>
                    <a:srgbClr val="000000"/>
                  </a:solidFill>
                  <a:latin typeface="Calibri" pitchFamily="34" charset="0"/>
                  <a:cs typeface="Arial" pitchFamily="34" charset="0"/>
                </a:rPr>
                <a:t>AGE</a:t>
              </a:r>
            </a:p>
          </p:txBody>
        </p:sp>
        <p:sp>
          <p:nvSpPr>
            <p:cNvPr id="22565" name="Rectangle 37"/>
            <p:cNvSpPr>
              <a:spLocks noChangeArrowheads="1"/>
            </p:cNvSpPr>
            <p:nvPr/>
          </p:nvSpPr>
          <p:spPr bwMode="auto">
            <a:xfrm>
              <a:off x="3216" y="2232"/>
              <a:ext cx="1200" cy="1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defTabSz="914400" eaLnBrk="1" fontAlgn="base" hangingPunct="1">
                <a:spcAft>
                  <a:spcPct val="0"/>
                </a:spcAft>
                <a:buFontTx/>
                <a:buNone/>
              </a:pPr>
              <a:r>
                <a:rPr lang="en-US" altLang="en-US" sz="900" smtClean="0">
                  <a:solidFill>
                    <a:srgbClr val="000000"/>
                  </a:solidFill>
                  <a:latin typeface="Calibri" pitchFamily="34" charset="0"/>
                  <a:cs typeface="Arial" pitchFamily="34" charset="0"/>
                </a:rPr>
                <a:t>For 5 centuries</a:t>
              </a:r>
            </a:p>
          </p:txBody>
        </p:sp>
        <p:sp>
          <p:nvSpPr>
            <p:cNvPr id="22566" name="Rectangle 38"/>
            <p:cNvSpPr>
              <a:spLocks noChangeArrowheads="1"/>
            </p:cNvSpPr>
            <p:nvPr/>
          </p:nvSpPr>
          <p:spPr bwMode="auto">
            <a:xfrm>
              <a:off x="2064" y="2232"/>
              <a:ext cx="1152" cy="1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defTabSz="914400" eaLnBrk="1" fontAlgn="base" hangingPunct="1">
                <a:spcAft>
                  <a:spcPct val="0"/>
                </a:spcAft>
                <a:buFontTx/>
                <a:buNone/>
              </a:pPr>
              <a:r>
                <a:rPr lang="en-US" altLang="en-US" sz="900" smtClean="0">
                  <a:solidFill>
                    <a:srgbClr val="000000"/>
                  </a:solidFill>
                  <a:latin typeface="Calibri" pitchFamily="34" charset="0"/>
                  <a:cs typeface="Arial" pitchFamily="34" charset="0"/>
                </a:rPr>
                <a:t>How long?</a:t>
              </a:r>
            </a:p>
          </p:txBody>
        </p:sp>
        <p:sp>
          <p:nvSpPr>
            <p:cNvPr id="22567" name="Rectangle 39"/>
            <p:cNvSpPr>
              <a:spLocks noChangeArrowheads="1"/>
            </p:cNvSpPr>
            <p:nvPr/>
          </p:nvSpPr>
          <p:spPr bwMode="auto">
            <a:xfrm>
              <a:off x="1344" y="2232"/>
              <a:ext cx="720" cy="1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defTabSz="914400" eaLnBrk="1" fontAlgn="base" hangingPunct="1">
                <a:spcAft>
                  <a:spcPct val="0"/>
                </a:spcAft>
                <a:buFontTx/>
                <a:buNone/>
              </a:pPr>
              <a:r>
                <a:rPr lang="en-US" altLang="en-US" sz="900" smtClean="0">
                  <a:solidFill>
                    <a:srgbClr val="000000"/>
                  </a:solidFill>
                  <a:latin typeface="Calibri" pitchFamily="34" charset="0"/>
                  <a:cs typeface="Arial" pitchFamily="34" charset="0"/>
                </a:rPr>
                <a:t>DURATION</a:t>
              </a:r>
            </a:p>
          </p:txBody>
        </p:sp>
        <p:sp>
          <p:nvSpPr>
            <p:cNvPr id="22568" name="Rectangle 40"/>
            <p:cNvSpPr>
              <a:spLocks noChangeArrowheads="1"/>
            </p:cNvSpPr>
            <p:nvPr/>
          </p:nvSpPr>
          <p:spPr bwMode="auto">
            <a:xfrm>
              <a:off x="3216" y="2079"/>
              <a:ext cx="1200" cy="1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defTabSz="914400" eaLnBrk="1" fontAlgn="base" hangingPunct="1">
                <a:spcAft>
                  <a:spcPct val="0"/>
                </a:spcAft>
                <a:buFontTx/>
                <a:buNone/>
              </a:pPr>
              <a:r>
                <a:rPr lang="en-US" altLang="en-US" sz="900" smtClean="0">
                  <a:solidFill>
                    <a:srgbClr val="000000"/>
                  </a:solidFill>
                  <a:latin typeface="Calibri" pitchFamily="34" charset="0"/>
                  <a:cs typeface="Arial" pitchFamily="34" charset="0"/>
                </a:rPr>
                <a:t>The U.S. Post Office</a:t>
              </a:r>
            </a:p>
          </p:txBody>
        </p:sp>
        <p:sp>
          <p:nvSpPr>
            <p:cNvPr id="22569" name="Rectangle 41"/>
            <p:cNvSpPr>
              <a:spLocks noChangeArrowheads="1"/>
            </p:cNvSpPr>
            <p:nvPr/>
          </p:nvSpPr>
          <p:spPr bwMode="auto">
            <a:xfrm>
              <a:off x="2064" y="2079"/>
              <a:ext cx="1152" cy="1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defTabSz="914400" eaLnBrk="1" fontAlgn="base" hangingPunct="1">
                <a:spcAft>
                  <a:spcPct val="0"/>
                </a:spcAft>
                <a:buFontTx/>
                <a:buNone/>
              </a:pPr>
              <a:r>
                <a:rPr lang="en-US" altLang="en-US" sz="900" smtClean="0">
                  <a:solidFill>
                    <a:srgbClr val="000000"/>
                  </a:solidFill>
                  <a:latin typeface="Calibri" pitchFamily="34" charset="0"/>
                  <a:cs typeface="Arial" pitchFamily="34" charset="0"/>
                </a:rPr>
                <a:t>Who? What?</a:t>
              </a:r>
            </a:p>
          </p:txBody>
        </p:sp>
        <p:sp>
          <p:nvSpPr>
            <p:cNvPr id="22570" name="Rectangle 42"/>
            <p:cNvSpPr>
              <a:spLocks noChangeArrowheads="1"/>
            </p:cNvSpPr>
            <p:nvPr/>
          </p:nvSpPr>
          <p:spPr bwMode="auto">
            <a:xfrm>
              <a:off x="1344" y="2079"/>
              <a:ext cx="720" cy="1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defTabSz="914400" eaLnBrk="1" fontAlgn="base" hangingPunct="1">
                <a:spcAft>
                  <a:spcPct val="0"/>
                </a:spcAft>
                <a:buFontTx/>
                <a:buNone/>
              </a:pPr>
              <a:r>
                <a:rPr lang="en-US" altLang="en-US" sz="900" smtClean="0">
                  <a:solidFill>
                    <a:srgbClr val="000000"/>
                  </a:solidFill>
                  <a:latin typeface="Calibri" pitchFamily="34" charset="0"/>
                  <a:cs typeface="Arial" pitchFamily="34" charset="0"/>
                </a:rPr>
                <a:t>ORG</a:t>
              </a:r>
            </a:p>
          </p:txBody>
        </p:sp>
        <p:sp>
          <p:nvSpPr>
            <p:cNvPr id="22571" name="Rectangle 43"/>
            <p:cNvSpPr>
              <a:spLocks noChangeArrowheads="1"/>
            </p:cNvSpPr>
            <p:nvPr/>
          </p:nvSpPr>
          <p:spPr bwMode="auto">
            <a:xfrm>
              <a:off x="3216" y="1926"/>
              <a:ext cx="1200" cy="1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defTabSz="914400" eaLnBrk="1" fontAlgn="base" hangingPunct="1">
                <a:spcAft>
                  <a:spcPct val="0"/>
                </a:spcAft>
                <a:buFontTx/>
                <a:buNone/>
              </a:pPr>
              <a:r>
                <a:rPr lang="en-US" altLang="en-US" sz="900" dirty="0" smtClean="0">
                  <a:solidFill>
                    <a:srgbClr val="000000"/>
                  </a:solidFill>
                  <a:latin typeface="Calibri" pitchFamily="34" charset="0"/>
                  <a:cs typeface="Arial" pitchFamily="34" charset="0"/>
                </a:rPr>
                <a:t>The Shakespeare Festival</a:t>
              </a:r>
            </a:p>
          </p:txBody>
        </p:sp>
        <p:sp>
          <p:nvSpPr>
            <p:cNvPr id="22572" name="Rectangle 44"/>
            <p:cNvSpPr>
              <a:spLocks noChangeArrowheads="1"/>
            </p:cNvSpPr>
            <p:nvPr/>
          </p:nvSpPr>
          <p:spPr bwMode="auto">
            <a:xfrm>
              <a:off x="2064" y="1926"/>
              <a:ext cx="1152" cy="1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defTabSz="914400" eaLnBrk="1" fontAlgn="base" hangingPunct="1">
                <a:spcAft>
                  <a:spcPct val="0"/>
                </a:spcAft>
                <a:buFontTx/>
                <a:buNone/>
              </a:pPr>
              <a:r>
                <a:rPr lang="en-US" altLang="en-US" sz="900" smtClean="0">
                  <a:solidFill>
                    <a:srgbClr val="000000"/>
                  </a:solidFill>
                  <a:latin typeface="Calibri" pitchFamily="34" charset="0"/>
                  <a:cs typeface="Arial" pitchFamily="34" charset="0"/>
                </a:rPr>
                <a:t>Who? What? Which?</a:t>
              </a:r>
            </a:p>
          </p:txBody>
        </p:sp>
        <p:sp>
          <p:nvSpPr>
            <p:cNvPr id="22573" name="Rectangle 45"/>
            <p:cNvSpPr>
              <a:spLocks noChangeArrowheads="1"/>
            </p:cNvSpPr>
            <p:nvPr/>
          </p:nvSpPr>
          <p:spPr bwMode="auto">
            <a:xfrm>
              <a:off x="1344" y="1926"/>
              <a:ext cx="720" cy="1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defTabSz="914400" eaLnBrk="1" fontAlgn="base" hangingPunct="1">
                <a:spcAft>
                  <a:spcPct val="0"/>
                </a:spcAft>
                <a:buFontTx/>
                <a:buNone/>
              </a:pPr>
              <a:r>
                <a:rPr lang="en-US" altLang="en-US" sz="900" smtClean="0">
                  <a:solidFill>
                    <a:srgbClr val="000000"/>
                  </a:solidFill>
                  <a:latin typeface="Calibri" pitchFamily="34" charset="0"/>
                  <a:cs typeface="Arial" pitchFamily="34" charset="0"/>
                </a:rPr>
                <a:t>NAME</a:t>
              </a:r>
            </a:p>
          </p:txBody>
        </p:sp>
        <p:sp>
          <p:nvSpPr>
            <p:cNvPr id="22574" name="Rectangle 46"/>
            <p:cNvSpPr>
              <a:spLocks noChangeArrowheads="1"/>
            </p:cNvSpPr>
            <p:nvPr/>
          </p:nvSpPr>
          <p:spPr bwMode="auto">
            <a:xfrm>
              <a:off x="3216" y="1773"/>
              <a:ext cx="1200" cy="1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defTabSz="914400" eaLnBrk="1" fontAlgn="base" hangingPunct="1">
                <a:spcAft>
                  <a:spcPct val="0"/>
                </a:spcAft>
                <a:buFontTx/>
                <a:buNone/>
              </a:pPr>
              <a:r>
                <a:rPr lang="en-US" altLang="en-US" sz="900" smtClean="0">
                  <a:solidFill>
                    <a:srgbClr val="000000"/>
                  </a:solidFill>
                  <a:latin typeface="Calibri" pitchFamily="34" charset="0"/>
                  <a:cs typeface="Arial" pitchFamily="34" charset="0"/>
                </a:rPr>
                <a:t>Doctor</a:t>
              </a:r>
            </a:p>
          </p:txBody>
        </p:sp>
        <p:sp>
          <p:nvSpPr>
            <p:cNvPr id="22575" name="Rectangle 47"/>
            <p:cNvSpPr>
              <a:spLocks noChangeArrowheads="1"/>
            </p:cNvSpPr>
            <p:nvPr/>
          </p:nvSpPr>
          <p:spPr bwMode="auto">
            <a:xfrm>
              <a:off x="2064" y="1773"/>
              <a:ext cx="1152" cy="1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defTabSz="914400" eaLnBrk="1" fontAlgn="base" hangingPunct="1">
                <a:spcAft>
                  <a:spcPct val="0"/>
                </a:spcAft>
                <a:buFontTx/>
                <a:buNone/>
              </a:pPr>
              <a:r>
                <a:rPr lang="en-US" altLang="en-US" sz="900" smtClean="0">
                  <a:solidFill>
                    <a:srgbClr val="000000"/>
                  </a:solidFill>
                  <a:latin typeface="Calibri" pitchFamily="34" charset="0"/>
                  <a:cs typeface="Arial" pitchFamily="34" charset="0"/>
                </a:rPr>
                <a:t>Who?</a:t>
              </a:r>
            </a:p>
          </p:txBody>
        </p:sp>
        <p:sp>
          <p:nvSpPr>
            <p:cNvPr id="22576" name="Rectangle 48"/>
            <p:cNvSpPr>
              <a:spLocks noChangeArrowheads="1"/>
            </p:cNvSpPr>
            <p:nvPr/>
          </p:nvSpPr>
          <p:spPr bwMode="auto">
            <a:xfrm>
              <a:off x="1344" y="1773"/>
              <a:ext cx="720" cy="1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defTabSz="914400" eaLnBrk="1" fontAlgn="base" hangingPunct="1">
                <a:spcAft>
                  <a:spcPct val="0"/>
                </a:spcAft>
                <a:buFontTx/>
                <a:buNone/>
              </a:pPr>
              <a:r>
                <a:rPr lang="en-US" altLang="en-US" sz="900" smtClean="0">
                  <a:solidFill>
                    <a:srgbClr val="000000"/>
                  </a:solidFill>
                  <a:latin typeface="Calibri" pitchFamily="34" charset="0"/>
                  <a:cs typeface="Arial" pitchFamily="34" charset="0"/>
                </a:rPr>
                <a:t>ROLE</a:t>
              </a:r>
            </a:p>
          </p:txBody>
        </p:sp>
        <p:sp>
          <p:nvSpPr>
            <p:cNvPr id="22577" name="Rectangle 49"/>
            <p:cNvSpPr>
              <a:spLocks noChangeArrowheads="1"/>
            </p:cNvSpPr>
            <p:nvPr/>
          </p:nvSpPr>
          <p:spPr bwMode="auto">
            <a:xfrm>
              <a:off x="3216" y="1620"/>
              <a:ext cx="1200" cy="1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defTabSz="914400" eaLnBrk="1" fontAlgn="base" hangingPunct="1">
                <a:spcAft>
                  <a:spcPct val="0"/>
                </a:spcAft>
                <a:buFontTx/>
                <a:buNone/>
              </a:pPr>
              <a:r>
                <a:rPr lang="en-US" altLang="en-US" sz="900" smtClean="0">
                  <a:solidFill>
                    <a:srgbClr val="000000"/>
                  </a:solidFill>
                  <a:latin typeface="Calibri" pitchFamily="34" charset="0"/>
                  <a:cs typeface="Arial" pitchFamily="34" charset="0"/>
                </a:rPr>
                <a:t>Albert Einstein</a:t>
              </a:r>
            </a:p>
          </p:txBody>
        </p:sp>
        <p:sp>
          <p:nvSpPr>
            <p:cNvPr id="22578" name="Rectangle 50"/>
            <p:cNvSpPr>
              <a:spLocks noChangeArrowheads="1"/>
            </p:cNvSpPr>
            <p:nvPr/>
          </p:nvSpPr>
          <p:spPr bwMode="auto">
            <a:xfrm>
              <a:off x="2064" y="1620"/>
              <a:ext cx="1152" cy="1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defTabSz="914400" eaLnBrk="1" fontAlgn="base" hangingPunct="1">
                <a:spcAft>
                  <a:spcPct val="0"/>
                </a:spcAft>
                <a:buFontTx/>
                <a:buNone/>
              </a:pPr>
              <a:r>
                <a:rPr lang="en-US" altLang="en-US" sz="900" smtClean="0">
                  <a:solidFill>
                    <a:srgbClr val="000000"/>
                  </a:solidFill>
                  <a:latin typeface="Calibri" pitchFamily="34" charset="0"/>
                  <a:cs typeface="Arial" pitchFamily="34" charset="0"/>
                </a:rPr>
                <a:t>Who?</a:t>
              </a:r>
            </a:p>
          </p:txBody>
        </p:sp>
        <p:sp>
          <p:nvSpPr>
            <p:cNvPr id="22579" name="Rectangle 51"/>
            <p:cNvSpPr>
              <a:spLocks noChangeArrowheads="1"/>
            </p:cNvSpPr>
            <p:nvPr/>
          </p:nvSpPr>
          <p:spPr bwMode="auto">
            <a:xfrm>
              <a:off x="1344" y="1620"/>
              <a:ext cx="720" cy="1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defTabSz="914400" eaLnBrk="1" fontAlgn="base" hangingPunct="1">
                <a:spcAft>
                  <a:spcPct val="0"/>
                </a:spcAft>
                <a:buFontTx/>
                <a:buNone/>
              </a:pPr>
              <a:r>
                <a:rPr lang="en-US" altLang="en-US" sz="900" smtClean="0">
                  <a:solidFill>
                    <a:srgbClr val="000000"/>
                  </a:solidFill>
                  <a:latin typeface="Calibri" pitchFamily="34" charset="0"/>
                  <a:cs typeface="Arial" pitchFamily="34" charset="0"/>
                </a:rPr>
                <a:t>PERSON</a:t>
              </a:r>
            </a:p>
          </p:txBody>
        </p:sp>
        <p:sp>
          <p:nvSpPr>
            <p:cNvPr id="22580" name="Rectangle 52"/>
            <p:cNvSpPr>
              <a:spLocks noChangeArrowheads="1"/>
            </p:cNvSpPr>
            <p:nvPr/>
          </p:nvSpPr>
          <p:spPr bwMode="auto">
            <a:xfrm>
              <a:off x="3216" y="1467"/>
              <a:ext cx="1200" cy="1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defTabSz="914400" eaLnBrk="1" fontAlgn="base" hangingPunct="1">
                <a:spcAft>
                  <a:spcPct val="0"/>
                </a:spcAft>
                <a:buFontTx/>
                <a:buNone/>
              </a:pPr>
              <a:r>
                <a:rPr lang="en-US" altLang="en-US" sz="900" smtClean="0">
                  <a:solidFill>
                    <a:srgbClr val="000000"/>
                  </a:solidFill>
                  <a:latin typeface="Calibri" pitchFamily="34" charset="0"/>
                  <a:cs typeface="Arial" pitchFamily="34" charset="0"/>
                </a:rPr>
                <a:t>Massachusetts</a:t>
              </a:r>
            </a:p>
          </p:txBody>
        </p:sp>
        <p:sp>
          <p:nvSpPr>
            <p:cNvPr id="22581" name="Rectangle 53"/>
            <p:cNvSpPr>
              <a:spLocks noChangeArrowheads="1"/>
            </p:cNvSpPr>
            <p:nvPr/>
          </p:nvSpPr>
          <p:spPr bwMode="auto">
            <a:xfrm>
              <a:off x="2064" y="1467"/>
              <a:ext cx="1152" cy="1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defTabSz="914400" eaLnBrk="1" fontAlgn="base" hangingPunct="1">
                <a:spcAft>
                  <a:spcPct val="0"/>
                </a:spcAft>
                <a:buFontTx/>
                <a:buNone/>
              </a:pPr>
              <a:r>
                <a:rPr lang="en-US" altLang="en-US" sz="900" dirty="0" smtClean="0">
                  <a:solidFill>
                    <a:srgbClr val="000000"/>
                  </a:solidFill>
                  <a:latin typeface="Calibri" pitchFamily="34" charset="0"/>
                  <a:cs typeface="Arial" pitchFamily="34" charset="0"/>
                </a:rPr>
                <a:t>Where? What state?</a:t>
              </a:r>
            </a:p>
          </p:txBody>
        </p:sp>
        <p:sp>
          <p:nvSpPr>
            <p:cNvPr id="22582" name="Rectangle 54"/>
            <p:cNvSpPr>
              <a:spLocks noChangeArrowheads="1"/>
            </p:cNvSpPr>
            <p:nvPr/>
          </p:nvSpPr>
          <p:spPr bwMode="auto">
            <a:xfrm>
              <a:off x="1344" y="1467"/>
              <a:ext cx="720" cy="1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defTabSz="914400" eaLnBrk="1" fontAlgn="base" hangingPunct="1">
                <a:spcAft>
                  <a:spcPct val="0"/>
                </a:spcAft>
                <a:buFontTx/>
                <a:buNone/>
              </a:pPr>
              <a:r>
                <a:rPr lang="en-US" altLang="en-US" sz="900" smtClean="0">
                  <a:solidFill>
                    <a:srgbClr val="000000"/>
                  </a:solidFill>
                  <a:latin typeface="Calibri" pitchFamily="34" charset="0"/>
                  <a:cs typeface="Arial" pitchFamily="34" charset="0"/>
                </a:rPr>
                <a:t>STATE</a:t>
              </a:r>
            </a:p>
          </p:txBody>
        </p:sp>
        <p:sp>
          <p:nvSpPr>
            <p:cNvPr id="22583" name="Rectangle 55"/>
            <p:cNvSpPr>
              <a:spLocks noChangeArrowheads="1"/>
            </p:cNvSpPr>
            <p:nvPr/>
          </p:nvSpPr>
          <p:spPr bwMode="auto">
            <a:xfrm>
              <a:off x="3216" y="1314"/>
              <a:ext cx="1200" cy="1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defTabSz="914400" eaLnBrk="1" fontAlgn="base" hangingPunct="1">
                <a:spcAft>
                  <a:spcPct val="0"/>
                </a:spcAft>
                <a:buFontTx/>
                <a:buNone/>
              </a:pPr>
              <a:r>
                <a:rPr lang="en-US" altLang="en-US" sz="900" smtClean="0">
                  <a:solidFill>
                    <a:srgbClr val="000000"/>
                  </a:solidFill>
                  <a:latin typeface="Calibri" pitchFamily="34" charset="0"/>
                  <a:cs typeface="Arial" pitchFamily="34" charset="0"/>
                </a:rPr>
                <a:t>United Kingdom</a:t>
              </a:r>
            </a:p>
          </p:txBody>
        </p:sp>
        <p:sp>
          <p:nvSpPr>
            <p:cNvPr id="22584" name="Rectangle 56"/>
            <p:cNvSpPr>
              <a:spLocks noChangeArrowheads="1"/>
            </p:cNvSpPr>
            <p:nvPr/>
          </p:nvSpPr>
          <p:spPr bwMode="auto">
            <a:xfrm>
              <a:off x="2064" y="1314"/>
              <a:ext cx="1152" cy="1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defTabSz="914400" eaLnBrk="1" fontAlgn="base" hangingPunct="1">
                <a:spcAft>
                  <a:spcPct val="0"/>
                </a:spcAft>
                <a:buFontTx/>
                <a:buNone/>
              </a:pPr>
              <a:r>
                <a:rPr lang="en-US" altLang="en-US" sz="900" smtClean="0">
                  <a:solidFill>
                    <a:srgbClr val="000000"/>
                  </a:solidFill>
                  <a:latin typeface="Calibri" pitchFamily="34" charset="0"/>
                  <a:cs typeface="Arial" pitchFamily="34" charset="0"/>
                </a:rPr>
                <a:t>Where? What country?</a:t>
              </a:r>
            </a:p>
          </p:txBody>
        </p:sp>
        <p:sp>
          <p:nvSpPr>
            <p:cNvPr id="22585" name="Rectangle 57"/>
            <p:cNvSpPr>
              <a:spLocks noChangeArrowheads="1"/>
            </p:cNvSpPr>
            <p:nvPr/>
          </p:nvSpPr>
          <p:spPr bwMode="auto">
            <a:xfrm>
              <a:off x="1344" y="1314"/>
              <a:ext cx="720" cy="1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defTabSz="914400" eaLnBrk="1" fontAlgn="base" hangingPunct="1">
                <a:spcAft>
                  <a:spcPct val="0"/>
                </a:spcAft>
                <a:buFontTx/>
                <a:buNone/>
              </a:pPr>
              <a:r>
                <a:rPr lang="en-US" altLang="en-US" sz="900" dirty="0" smtClean="0">
                  <a:solidFill>
                    <a:srgbClr val="000000"/>
                  </a:solidFill>
                  <a:latin typeface="Calibri" pitchFamily="34" charset="0"/>
                  <a:cs typeface="Arial" pitchFamily="34" charset="0"/>
                </a:rPr>
                <a:t>COUNTRY</a:t>
              </a:r>
            </a:p>
          </p:txBody>
        </p:sp>
        <p:sp>
          <p:nvSpPr>
            <p:cNvPr id="22586" name="Rectangle 58"/>
            <p:cNvSpPr>
              <a:spLocks noChangeArrowheads="1"/>
            </p:cNvSpPr>
            <p:nvPr/>
          </p:nvSpPr>
          <p:spPr bwMode="auto">
            <a:xfrm>
              <a:off x="3216" y="1161"/>
              <a:ext cx="1200" cy="1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defTabSz="914400" eaLnBrk="1" fontAlgn="base" hangingPunct="1">
                <a:spcAft>
                  <a:spcPct val="0"/>
                </a:spcAft>
                <a:buFontTx/>
                <a:buNone/>
              </a:pPr>
              <a:r>
                <a:rPr lang="en-US" altLang="en-US" sz="900" smtClean="0">
                  <a:solidFill>
                    <a:srgbClr val="000000"/>
                  </a:solidFill>
                  <a:latin typeface="Calibri" pitchFamily="34" charset="0"/>
                  <a:cs typeface="Arial" pitchFamily="34" charset="0"/>
                </a:rPr>
                <a:t>In the Rocky Mountains</a:t>
              </a:r>
            </a:p>
          </p:txBody>
        </p:sp>
        <p:sp>
          <p:nvSpPr>
            <p:cNvPr id="22587" name="Rectangle 59"/>
            <p:cNvSpPr>
              <a:spLocks noChangeArrowheads="1"/>
            </p:cNvSpPr>
            <p:nvPr/>
          </p:nvSpPr>
          <p:spPr bwMode="auto">
            <a:xfrm>
              <a:off x="2064" y="1161"/>
              <a:ext cx="1152" cy="1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defTabSz="914400" eaLnBrk="1" fontAlgn="base" hangingPunct="1">
                <a:spcAft>
                  <a:spcPct val="0"/>
                </a:spcAft>
                <a:buFontTx/>
                <a:buNone/>
              </a:pPr>
              <a:r>
                <a:rPr lang="en-US" altLang="en-US" sz="900" smtClean="0">
                  <a:solidFill>
                    <a:srgbClr val="000000"/>
                  </a:solidFill>
                  <a:latin typeface="Calibri" pitchFamily="34" charset="0"/>
                  <a:cs typeface="Arial" pitchFamily="34" charset="0"/>
                </a:rPr>
                <a:t>Where?</a:t>
              </a:r>
            </a:p>
          </p:txBody>
        </p:sp>
        <p:sp>
          <p:nvSpPr>
            <p:cNvPr id="22588" name="Rectangle 60"/>
            <p:cNvSpPr>
              <a:spLocks noChangeArrowheads="1"/>
            </p:cNvSpPr>
            <p:nvPr/>
          </p:nvSpPr>
          <p:spPr bwMode="auto">
            <a:xfrm>
              <a:off x="1344" y="1161"/>
              <a:ext cx="720" cy="1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defTabSz="914400" eaLnBrk="1" fontAlgn="base" hangingPunct="1">
                <a:spcAft>
                  <a:spcPct val="0"/>
                </a:spcAft>
                <a:buFontTx/>
                <a:buNone/>
              </a:pPr>
              <a:r>
                <a:rPr lang="en-US" altLang="en-US" sz="900" smtClean="0">
                  <a:solidFill>
                    <a:srgbClr val="000000"/>
                  </a:solidFill>
                  <a:latin typeface="Calibri" pitchFamily="34" charset="0"/>
                  <a:cs typeface="Arial" pitchFamily="34" charset="0"/>
                </a:rPr>
                <a:t>PLACE</a:t>
              </a:r>
            </a:p>
          </p:txBody>
        </p:sp>
        <p:sp>
          <p:nvSpPr>
            <p:cNvPr id="22589" name="Rectangle 61"/>
            <p:cNvSpPr>
              <a:spLocks noChangeArrowheads="1"/>
            </p:cNvSpPr>
            <p:nvPr/>
          </p:nvSpPr>
          <p:spPr bwMode="auto">
            <a:xfrm>
              <a:off x="3216" y="1008"/>
              <a:ext cx="1200" cy="1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 defTabSz="914400" eaLnBrk="1" fontAlgn="base" hangingPunct="1">
                <a:spcAft>
                  <a:spcPct val="0"/>
                </a:spcAft>
                <a:buFontTx/>
                <a:buNone/>
              </a:pPr>
              <a:r>
                <a:rPr lang="en-US" altLang="en-US" sz="900" b="1" smtClean="0">
                  <a:solidFill>
                    <a:srgbClr val="000000"/>
                  </a:solidFill>
                  <a:latin typeface="Calibri" pitchFamily="34" charset="0"/>
                  <a:cs typeface="Arial" pitchFamily="34" charset="0"/>
                </a:rPr>
                <a:t>Example</a:t>
              </a:r>
            </a:p>
          </p:txBody>
        </p:sp>
        <p:sp>
          <p:nvSpPr>
            <p:cNvPr id="22590" name="Rectangle 62"/>
            <p:cNvSpPr>
              <a:spLocks noChangeArrowheads="1"/>
            </p:cNvSpPr>
            <p:nvPr/>
          </p:nvSpPr>
          <p:spPr bwMode="auto">
            <a:xfrm>
              <a:off x="2064" y="1008"/>
              <a:ext cx="1152" cy="1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 defTabSz="914400" eaLnBrk="1" fontAlgn="base" hangingPunct="1">
                <a:spcAft>
                  <a:spcPct val="0"/>
                </a:spcAft>
                <a:buFontTx/>
                <a:buNone/>
              </a:pPr>
              <a:r>
                <a:rPr lang="en-US" altLang="en-US" sz="900" b="1" smtClean="0">
                  <a:solidFill>
                    <a:srgbClr val="000000"/>
                  </a:solidFill>
                  <a:latin typeface="Calibri" pitchFamily="34" charset="0"/>
                  <a:cs typeface="Arial" pitchFamily="34" charset="0"/>
                </a:rPr>
                <a:t>Question type</a:t>
              </a:r>
            </a:p>
          </p:txBody>
        </p:sp>
        <p:sp>
          <p:nvSpPr>
            <p:cNvPr id="22591" name="Rectangle 63"/>
            <p:cNvSpPr>
              <a:spLocks noChangeArrowheads="1"/>
            </p:cNvSpPr>
            <p:nvPr/>
          </p:nvSpPr>
          <p:spPr bwMode="auto">
            <a:xfrm>
              <a:off x="1344" y="1008"/>
              <a:ext cx="720" cy="1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 defTabSz="914400" eaLnBrk="1" fontAlgn="base" hangingPunct="1">
                <a:spcAft>
                  <a:spcPct val="0"/>
                </a:spcAft>
                <a:buFontTx/>
                <a:buNone/>
              </a:pPr>
              <a:r>
                <a:rPr lang="en-US" altLang="en-US" sz="900" b="1" dirty="0" smtClean="0">
                  <a:solidFill>
                    <a:srgbClr val="000000"/>
                  </a:solidFill>
                  <a:latin typeface="Calibri" pitchFamily="34" charset="0"/>
                  <a:cs typeface="Arial" pitchFamily="34" charset="0"/>
                </a:rPr>
                <a:t>QA-token</a:t>
              </a:r>
            </a:p>
          </p:txBody>
        </p:sp>
        <p:sp>
          <p:nvSpPr>
            <p:cNvPr id="22592" name="Line 64"/>
            <p:cNvSpPr>
              <a:spLocks noChangeShapeType="1"/>
            </p:cNvSpPr>
            <p:nvPr/>
          </p:nvSpPr>
          <p:spPr bwMode="auto">
            <a:xfrm>
              <a:off x="1344" y="1008"/>
              <a:ext cx="307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1200" smtClean="0">
                <a:solidFill>
                  <a:srgbClr val="000000"/>
                </a:solidFill>
                <a:cs typeface="Arial" pitchFamily="34" charset="0"/>
              </a:endParaRPr>
            </a:p>
          </p:txBody>
        </p:sp>
        <p:sp>
          <p:nvSpPr>
            <p:cNvPr id="22593" name="Line 65"/>
            <p:cNvSpPr>
              <a:spLocks noChangeShapeType="1"/>
            </p:cNvSpPr>
            <p:nvPr/>
          </p:nvSpPr>
          <p:spPr bwMode="auto">
            <a:xfrm>
              <a:off x="1344" y="1161"/>
              <a:ext cx="307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1200" smtClean="0">
                <a:solidFill>
                  <a:srgbClr val="000000"/>
                </a:solidFill>
                <a:cs typeface="Arial" pitchFamily="34" charset="0"/>
              </a:endParaRPr>
            </a:p>
          </p:txBody>
        </p:sp>
        <p:sp>
          <p:nvSpPr>
            <p:cNvPr id="22594" name="Line 66"/>
            <p:cNvSpPr>
              <a:spLocks noChangeShapeType="1"/>
            </p:cNvSpPr>
            <p:nvPr/>
          </p:nvSpPr>
          <p:spPr bwMode="auto">
            <a:xfrm>
              <a:off x="1344" y="1314"/>
              <a:ext cx="307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1200" smtClean="0">
                <a:solidFill>
                  <a:srgbClr val="000000"/>
                </a:solidFill>
                <a:cs typeface="Arial" pitchFamily="34" charset="0"/>
              </a:endParaRPr>
            </a:p>
          </p:txBody>
        </p:sp>
        <p:sp>
          <p:nvSpPr>
            <p:cNvPr id="22595" name="Line 67"/>
            <p:cNvSpPr>
              <a:spLocks noChangeShapeType="1"/>
            </p:cNvSpPr>
            <p:nvPr/>
          </p:nvSpPr>
          <p:spPr bwMode="auto">
            <a:xfrm>
              <a:off x="1344" y="1467"/>
              <a:ext cx="307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1200" smtClean="0">
                <a:solidFill>
                  <a:srgbClr val="000000"/>
                </a:solidFill>
                <a:cs typeface="Arial" pitchFamily="34" charset="0"/>
              </a:endParaRPr>
            </a:p>
          </p:txBody>
        </p:sp>
        <p:sp>
          <p:nvSpPr>
            <p:cNvPr id="22596" name="Line 68"/>
            <p:cNvSpPr>
              <a:spLocks noChangeShapeType="1"/>
            </p:cNvSpPr>
            <p:nvPr/>
          </p:nvSpPr>
          <p:spPr bwMode="auto">
            <a:xfrm>
              <a:off x="1344" y="1620"/>
              <a:ext cx="307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1200" smtClean="0">
                <a:solidFill>
                  <a:srgbClr val="000000"/>
                </a:solidFill>
                <a:cs typeface="Arial" pitchFamily="34" charset="0"/>
              </a:endParaRPr>
            </a:p>
          </p:txBody>
        </p:sp>
        <p:sp>
          <p:nvSpPr>
            <p:cNvPr id="22597" name="Line 69"/>
            <p:cNvSpPr>
              <a:spLocks noChangeShapeType="1"/>
            </p:cNvSpPr>
            <p:nvPr/>
          </p:nvSpPr>
          <p:spPr bwMode="auto">
            <a:xfrm>
              <a:off x="1344" y="1773"/>
              <a:ext cx="307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1200" smtClean="0">
                <a:solidFill>
                  <a:srgbClr val="000000"/>
                </a:solidFill>
                <a:cs typeface="Arial" pitchFamily="34" charset="0"/>
              </a:endParaRPr>
            </a:p>
          </p:txBody>
        </p:sp>
        <p:sp>
          <p:nvSpPr>
            <p:cNvPr id="22598" name="Line 70"/>
            <p:cNvSpPr>
              <a:spLocks noChangeShapeType="1"/>
            </p:cNvSpPr>
            <p:nvPr/>
          </p:nvSpPr>
          <p:spPr bwMode="auto">
            <a:xfrm>
              <a:off x="1344" y="1926"/>
              <a:ext cx="307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1200" smtClean="0">
                <a:solidFill>
                  <a:srgbClr val="000000"/>
                </a:solidFill>
                <a:cs typeface="Arial" pitchFamily="34" charset="0"/>
              </a:endParaRPr>
            </a:p>
          </p:txBody>
        </p:sp>
        <p:sp>
          <p:nvSpPr>
            <p:cNvPr id="22599" name="Line 71"/>
            <p:cNvSpPr>
              <a:spLocks noChangeShapeType="1"/>
            </p:cNvSpPr>
            <p:nvPr/>
          </p:nvSpPr>
          <p:spPr bwMode="auto">
            <a:xfrm>
              <a:off x="1344" y="2079"/>
              <a:ext cx="307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1200" smtClean="0">
                <a:solidFill>
                  <a:srgbClr val="000000"/>
                </a:solidFill>
                <a:cs typeface="Arial" pitchFamily="34" charset="0"/>
              </a:endParaRPr>
            </a:p>
          </p:txBody>
        </p:sp>
        <p:sp>
          <p:nvSpPr>
            <p:cNvPr id="22600" name="Line 72"/>
            <p:cNvSpPr>
              <a:spLocks noChangeShapeType="1"/>
            </p:cNvSpPr>
            <p:nvPr/>
          </p:nvSpPr>
          <p:spPr bwMode="auto">
            <a:xfrm>
              <a:off x="1344" y="2232"/>
              <a:ext cx="307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1200" smtClean="0">
                <a:solidFill>
                  <a:srgbClr val="000000"/>
                </a:solidFill>
                <a:cs typeface="Arial" pitchFamily="34" charset="0"/>
              </a:endParaRPr>
            </a:p>
          </p:txBody>
        </p:sp>
        <p:sp>
          <p:nvSpPr>
            <p:cNvPr id="22601" name="Line 73"/>
            <p:cNvSpPr>
              <a:spLocks noChangeShapeType="1"/>
            </p:cNvSpPr>
            <p:nvPr/>
          </p:nvSpPr>
          <p:spPr bwMode="auto">
            <a:xfrm>
              <a:off x="1344" y="2385"/>
              <a:ext cx="307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1200" smtClean="0">
                <a:solidFill>
                  <a:srgbClr val="000000"/>
                </a:solidFill>
                <a:cs typeface="Arial" pitchFamily="34" charset="0"/>
              </a:endParaRPr>
            </a:p>
          </p:txBody>
        </p:sp>
        <p:sp>
          <p:nvSpPr>
            <p:cNvPr id="22602" name="Line 74"/>
            <p:cNvSpPr>
              <a:spLocks noChangeShapeType="1"/>
            </p:cNvSpPr>
            <p:nvPr/>
          </p:nvSpPr>
          <p:spPr bwMode="auto">
            <a:xfrm>
              <a:off x="1344" y="2538"/>
              <a:ext cx="307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1200" smtClean="0">
                <a:solidFill>
                  <a:srgbClr val="000000"/>
                </a:solidFill>
                <a:cs typeface="Arial" pitchFamily="34" charset="0"/>
              </a:endParaRPr>
            </a:p>
          </p:txBody>
        </p:sp>
        <p:sp>
          <p:nvSpPr>
            <p:cNvPr id="22603" name="Line 75"/>
            <p:cNvSpPr>
              <a:spLocks noChangeShapeType="1"/>
            </p:cNvSpPr>
            <p:nvPr/>
          </p:nvSpPr>
          <p:spPr bwMode="auto">
            <a:xfrm>
              <a:off x="1344" y="2691"/>
              <a:ext cx="307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1200" smtClean="0">
                <a:solidFill>
                  <a:srgbClr val="000000"/>
                </a:solidFill>
                <a:cs typeface="Arial" pitchFamily="34" charset="0"/>
              </a:endParaRPr>
            </a:p>
          </p:txBody>
        </p:sp>
        <p:sp>
          <p:nvSpPr>
            <p:cNvPr id="22604" name="Line 76"/>
            <p:cNvSpPr>
              <a:spLocks noChangeShapeType="1"/>
            </p:cNvSpPr>
            <p:nvPr/>
          </p:nvSpPr>
          <p:spPr bwMode="auto">
            <a:xfrm>
              <a:off x="1344" y="2844"/>
              <a:ext cx="307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1200" smtClean="0">
                <a:solidFill>
                  <a:srgbClr val="000000"/>
                </a:solidFill>
                <a:cs typeface="Arial" pitchFamily="34" charset="0"/>
              </a:endParaRPr>
            </a:p>
          </p:txBody>
        </p:sp>
        <p:sp>
          <p:nvSpPr>
            <p:cNvPr id="22605" name="Line 77"/>
            <p:cNvSpPr>
              <a:spLocks noChangeShapeType="1"/>
            </p:cNvSpPr>
            <p:nvPr/>
          </p:nvSpPr>
          <p:spPr bwMode="auto">
            <a:xfrm>
              <a:off x="1344" y="2997"/>
              <a:ext cx="307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1200" smtClean="0">
                <a:solidFill>
                  <a:srgbClr val="000000"/>
                </a:solidFill>
                <a:cs typeface="Arial" pitchFamily="34" charset="0"/>
              </a:endParaRPr>
            </a:p>
          </p:txBody>
        </p:sp>
        <p:sp>
          <p:nvSpPr>
            <p:cNvPr id="22606" name="Line 78"/>
            <p:cNvSpPr>
              <a:spLocks noChangeShapeType="1"/>
            </p:cNvSpPr>
            <p:nvPr/>
          </p:nvSpPr>
          <p:spPr bwMode="auto">
            <a:xfrm>
              <a:off x="1344" y="3150"/>
              <a:ext cx="307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1200" smtClean="0">
                <a:solidFill>
                  <a:srgbClr val="000000"/>
                </a:solidFill>
                <a:cs typeface="Arial" pitchFamily="34" charset="0"/>
              </a:endParaRPr>
            </a:p>
          </p:txBody>
        </p:sp>
        <p:sp>
          <p:nvSpPr>
            <p:cNvPr id="22607" name="Line 79"/>
            <p:cNvSpPr>
              <a:spLocks noChangeShapeType="1"/>
            </p:cNvSpPr>
            <p:nvPr/>
          </p:nvSpPr>
          <p:spPr bwMode="auto">
            <a:xfrm>
              <a:off x="1344" y="3303"/>
              <a:ext cx="307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1200" smtClean="0">
                <a:solidFill>
                  <a:srgbClr val="000000"/>
                </a:solidFill>
                <a:cs typeface="Arial" pitchFamily="34" charset="0"/>
              </a:endParaRPr>
            </a:p>
          </p:txBody>
        </p:sp>
        <p:sp>
          <p:nvSpPr>
            <p:cNvPr id="22608" name="Line 80"/>
            <p:cNvSpPr>
              <a:spLocks noChangeShapeType="1"/>
            </p:cNvSpPr>
            <p:nvPr/>
          </p:nvSpPr>
          <p:spPr bwMode="auto">
            <a:xfrm>
              <a:off x="1344" y="3456"/>
              <a:ext cx="307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1200" smtClean="0">
                <a:solidFill>
                  <a:srgbClr val="000000"/>
                </a:solidFill>
                <a:cs typeface="Arial" pitchFamily="34" charset="0"/>
              </a:endParaRPr>
            </a:p>
          </p:txBody>
        </p:sp>
        <p:sp>
          <p:nvSpPr>
            <p:cNvPr id="22609" name="Line 81"/>
            <p:cNvSpPr>
              <a:spLocks noChangeShapeType="1"/>
            </p:cNvSpPr>
            <p:nvPr/>
          </p:nvSpPr>
          <p:spPr bwMode="auto">
            <a:xfrm>
              <a:off x="1344" y="3609"/>
              <a:ext cx="307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1200" smtClean="0">
                <a:solidFill>
                  <a:srgbClr val="000000"/>
                </a:solidFill>
                <a:cs typeface="Arial" pitchFamily="34" charset="0"/>
              </a:endParaRPr>
            </a:p>
          </p:txBody>
        </p:sp>
        <p:sp>
          <p:nvSpPr>
            <p:cNvPr id="22610" name="Line 82"/>
            <p:cNvSpPr>
              <a:spLocks noChangeShapeType="1"/>
            </p:cNvSpPr>
            <p:nvPr/>
          </p:nvSpPr>
          <p:spPr bwMode="auto">
            <a:xfrm>
              <a:off x="1344" y="4068"/>
              <a:ext cx="307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1200" smtClean="0">
                <a:solidFill>
                  <a:srgbClr val="000000"/>
                </a:solidFill>
                <a:cs typeface="Arial" pitchFamily="34" charset="0"/>
              </a:endParaRPr>
            </a:p>
          </p:txBody>
        </p:sp>
        <p:sp>
          <p:nvSpPr>
            <p:cNvPr id="22611" name="Line 83"/>
            <p:cNvSpPr>
              <a:spLocks noChangeShapeType="1"/>
            </p:cNvSpPr>
            <p:nvPr/>
          </p:nvSpPr>
          <p:spPr bwMode="auto">
            <a:xfrm>
              <a:off x="1344" y="1008"/>
              <a:ext cx="0" cy="306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1200" smtClean="0">
                <a:solidFill>
                  <a:srgbClr val="000000"/>
                </a:solidFill>
                <a:cs typeface="Arial" pitchFamily="34" charset="0"/>
              </a:endParaRPr>
            </a:p>
          </p:txBody>
        </p:sp>
        <p:sp>
          <p:nvSpPr>
            <p:cNvPr id="22612" name="Line 84"/>
            <p:cNvSpPr>
              <a:spLocks noChangeShapeType="1"/>
            </p:cNvSpPr>
            <p:nvPr/>
          </p:nvSpPr>
          <p:spPr bwMode="auto">
            <a:xfrm>
              <a:off x="2064" y="1008"/>
              <a:ext cx="0" cy="30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1200" smtClean="0">
                <a:solidFill>
                  <a:srgbClr val="000000"/>
                </a:solidFill>
                <a:cs typeface="Arial" pitchFamily="34" charset="0"/>
              </a:endParaRPr>
            </a:p>
          </p:txBody>
        </p:sp>
        <p:sp>
          <p:nvSpPr>
            <p:cNvPr id="22613" name="Line 85"/>
            <p:cNvSpPr>
              <a:spLocks noChangeShapeType="1"/>
            </p:cNvSpPr>
            <p:nvPr/>
          </p:nvSpPr>
          <p:spPr bwMode="auto">
            <a:xfrm>
              <a:off x="3216" y="1008"/>
              <a:ext cx="0" cy="30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1200" smtClean="0">
                <a:solidFill>
                  <a:srgbClr val="000000"/>
                </a:solidFill>
                <a:cs typeface="Arial" pitchFamily="34" charset="0"/>
              </a:endParaRPr>
            </a:p>
          </p:txBody>
        </p:sp>
        <p:sp>
          <p:nvSpPr>
            <p:cNvPr id="22614" name="Line 86"/>
            <p:cNvSpPr>
              <a:spLocks noChangeShapeType="1"/>
            </p:cNvSpPr>
            <p:nvPr/>
          </p:nvSpPr>
          <p:spPr bwMode="auto">
            <a:xfrm>
              <a:off x="4416" y="1008"/>
              <a:ext cx="0" cy="306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1200" smtClean="0">
                <a:solidFill>
                  <a:srgbClr val="000000"/>
                </a:solidFill>
                <a:cs typeface="Arial" pitchFamily="34" charset="0"/>
              </a:endParaRPr>
            </a:p>
          </p:txBody>
        </p:sp>
        <p:sp>
          <p:nvSpPr>
            <p:cNvPr id="22615" name="Line 87"/>
            <p:cNvSpPr>
              <a:spLocks noChangeShapeType="1"/>
            </p:cNvSpPr>
            <p:nvPr/>
          </p:nvSpPr>
          <p:spPr bwMode="auto">
            <a:xfrm>
              <a:off x="1344" y="3762"/>
              <a:ext cx="307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1200" smtClean="0">
                <a:solidFill>
                  <a:srgbClr val="000000"/>
                </a:solidFill>
                <a:cs typeface="Arial" pitchFamily="34" charset="0"/>
              </a:endParaRPr>
            </a:p>
          </p:txBody>
        </p:sp>
        <p:sp>
          <p:nvSpPr>
            <p:cNvPr id="22616" name="Line 88"/>
            <p:cNvSpPr>
              <a:spLocks noChangeShapeType="1"/>
            </p:cNvSpPr>
            <p:nvPr/>
          </p:nvSpPr>
          <p:spPr bwMode="auto">
            <a:xfrm>
              <a:off x="1344" y="3915"/>
              <a:ext cx="307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1200" smtClean="0">
                <a:solidFill>
                  <a:srgbClr val="000000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19721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UIUC Question Types</a:t>
            </a:r>
          </a:p>
        </p:txBody>
      </p:sp>
      <p:sp>
        <p:nvSpPr>
          <p:cNvPr id="24579" name="Content Placeholder 2"/>
          <p:cNvSpPr>
            <a:spLocks noGrp="1"/>
          </p:cNvSpPr>
          <p:nvPr>
            <p:ph idx="1"/>
          </p:nvPr>
        </p:nvSpPr>
        <p:spPr>
          <a:xfrm>
            <a:off x="152399" y="1236269"/>
            <a:ext cx="3366212" cy="2987607"/>
          </a:xfrm>
        </p:spPr>
        <p:txBody>
          <a:bodyPr>
            <a:noAutofit/>
          </a:bodyPr>
          <a:lstStyle/>
          <a:p>
            <a:r>
              <a:rPr lang="en-US" altLang="en-US" sz="900" b="1" dirty="0" smtClean="0"/>
              <a:t>ENTITY</a:t>
            </a:r>
            <a:r>
              <a:rPr lang="en-US" altLang="en-US" sz="900" dirty="0" smtClean="0"/>
              <a:t>: entities</a:t>
            </a:r>
          </a:p>
          <a:p>
            <a:r>
              <a:rPr lang="en-US" altLang="en-US" sz="900" dirty="0" smtClean="0"/>
              <a:t>  animal: animals</a:t>
            </a:r>
          </a:p>
          <a:p>
            <a:r>
              <a:rPr lang="en-US" altLang="en-US" sz="900" dirty="0" smtClean="0"/>
              <a:t>  body: organs of body</a:t>
            </a:r>
          </a:p>
          <a:p>
            <a:r>
              <a:rPr lang="en-US" altLang="en-US" sz="900" dirty="0" smtClean="0"/>
              <a:t>  color: colors</a:t>
            </a:r>
          </a:p>
          <a:p>
            <a:r>
              <a:rPr lang="en-US" altLang="en-US" sz="900" dirty="0" smtClean="0"/>
              <a:t>  creative: inventions, books and other creative pieces</a:t>
            </a:r>
          </a:p>
          <a:p>
            <a:r>
              <a:rPr lang="en-US" altLang="en-US" sz="900" dirty="0" smtClean="0"/>
              <a:t>  currency: currency names</a:t>
            </a:r>
          </a:p>
          <a:p>
            <a:r>
              <a:rPr lang="en-US" altLang="en-US" sz="900" dirty="0" smtClean="0"/>
              <a:t>  dis.med.: diseases and medicine</a:t>
            </a:r>
          </a:p>
          <a:p>
            <a:r>
              <a:rPr lang="en-US" altLang="en-US" sz="900" dirty="0" smtClean="0"/>
              <a:t>  event: events</a:t>
            </a:r>
          </a:p>
          <a:p>
            <a:r>
              <a:rPr lang="en-US" altLang="en-US" sz="900" dirty="0" smtClean="0"/>
              <a:t>  food: food</a:t>
            </a:r>
          </a:p>
          <a:p>
            <a:r>
              <a:rPr lang="en-US" altLang="en-US" sz="900" dirty="0" smtClean="0"/>
              <a:t>  instrument: musical instrument</a:t>
            </a:r>
          </a:p>
          <a:p>
            <a:r>
              <a:rPr lang="en-US" altLang="en-US" sz="900" dirty="0" smtClean="0"/>
              <a:t>  lang: languages</a:t>
            </a:r>
          </a:p>
          <a:p>
            <a:r>
              <a:rPr lang="en-US" altLang="en-US" sz="900" dirty="0" smtClean="0"/>
              <a:t>  letter: letters like a-z</a:t>
            </a:r>
          </a:p>
          <a:p>
            <a:r>
              <a:rPr lang="en-US" altLang="en-US" sz="900" dirty="0" smtClean="0"/>
              <a:t>  other: other entities</a:t>
            </a:r>
          </a:p>
          <a:p>
            <a:r>
              <a:rPr lang="en-US" altLang="en-US" sz="900" dirty="0" smtClean="0"/>
              <a:t>  plant: plants</a:t>
            </a:r>
          </a:p>
          <a:p>
            <a:r>
              <a:rPr lang="en-US" altLang="en-US" sz="900" dirty="0" smtClean="0"/>
              <a:t>  product: products</a:t>
            </a:r>
          </a:p>
          <a:p>
            <a:r>
              <a:rPr lang="en-US" altLang="en-US" sz="900" dirty="0" smtClean="0"/>
              <a:t>  religion: religions</a:t>
            </a:r>
          </a:p>
          <a:p>
            <a:r>
              <a:rPr lang="en-US" altLang="en-US" sz="900" dirty="0" smtClean="0"/>
              <a:t>  sport: sports</a:t>
            </a:r>
          </a:p>
          <a:p>
            <a:r>
              <a:rPr lang="en-US" altLang="en-US" sz="900" dirty="0" smtClean="0"/>
              <a:t>  substance: elements and substances</a:t>
            </a:r>
          </a:p>
          <a:p>
            <a:r>
              <a:rPr lang="en-US" altLang="en-US" sz="900" dirty="0" smtClean="0"/>
              <a:t>  symbol: symbols and signs</a:t>
            </a:r>
          </a:p>
          <a:p>
            <a:r>
              <a:rPr lang="en-US" altLang="en-US" sz="900" dirty="0" smtClean="0"/>
              <a:t>  technique: techniques and methods</a:t>
            </a:r>
          </a:p>
          <a:p>
            <a:r>
              <a:rPr lang="en-US" altLang="en-US" sz="900" dirty="0" smtClean="0"/>
              <a:t>  term: equivalent terms</a:t>
            </a:r>
          </a:p>
          <a:p>
            <a:r>
              <a:rPr lang="en-US" altLang="en-US" sz="900" dirty="0" smtClean="0"/>
              <a:t>  vehicle: vehicles</a:t>
            </a:r>
          </a:p>
          <a:p>
            <a:r>
              <a:rPr lang="en-US" altLang="en-US" sz="900" dirty="0" smtClean="0"/>
              <a:t>  word: words with a special property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520281" y="1383681"/>
            <a:ext cx="2477415" cy="27029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11C3C"/>
                </a:solidFill>
                <a:effectLst/>
                <a:uLnTx/>
                <a:uFillTx/>
                <a:latin typeface="Lucida Grande"/>
                <a:ea typeface="+mn-ea"/>
                <a:cs typeface="Lucida Grande"/>
              </a:rPr>
              <a:t>NUMERIC</a:t>
            </a:r>
            <a:r>
              <a:rPr kumimoji="0" lang="en-US" sz="9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11C3C"/>
                </a:solidFill>
                <a:effectLst/>
                <a:uLnTx/>
                <a:uFillTx/>
                <a:latin typeface="Lucida Grande"/>
                <a:ea typeface="+mn-ea"/>
                <a:cs typeface="Lucida Grande"/>
              </a:rPr>
              <a:t>: numeric values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9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11C3C"/>
                </a:solidFill>
                <a:effectLst/>
                <a:uLnTx/>
                <a:uFillTx/>
                <a:latin typeface="Lucida Grande"/>
                <a:ea typeface="+mn-ea"/>
                <a:cs typeface="Lucida Grande"/>
              </a:rPr>
              <a:t>  code: postcodes or other codes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9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11C3C"/>
                </a:solidFill>
                <a:effectLst/>
                <a:uLnTx/>
                <a:uFillTx/>
                <a:latin typeface="Lucida Grande"/>
                <a:ea typeface="+mn-ea"/>
                <a:cs typeface="Lucida Grande"/>
              </a:rPr>
              <a:t>  count: number of sth.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9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11C3C"/>
                </a:solidFill>
                <a:effectLst/>
                <a:uLnTx/>
                <a:uFillTx/>
                <a:latin typeface="Lucida Grande"/>
                <a:ea typeface="+mn-ea"/>
                <a:cs typeface="Lucida Grande"/>
              </a:rPr>
              <a:t>  date: dates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9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11C3C"/>
                </a:solidFill>
                <a:effectLst/>
                <a:uLnTx/>
                <a:uFillTx/>
                <a:latin typeface="Lucida Grande"/>
                <a:ea typeface="+mn-ea"/>
                <a:cs typeface="Lucida Grande"/>
              </a:rPr>
              <a:t>  distance: linear measures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9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11C3C"/>
                </a:solidFill>
                <a:effectLst/>
                <a:uLnTx/>
                <a:uFillTx/>
                <a:latin typeface="Lucida Grande"/>
                <a:ea typeface="+mn-ea"/>
                <a:cs typeface="Lucida Grande"/>
              </a:rPr>
              <a:t>  money: prices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9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11C3C"/>
                </a:solidFill>
                <a:effectLst/>
                <a:uLnTx/>
                <a:uFillTx/>
                <a:latin typeface="Lucida Grande"/>
                <a:ea typeface="+mn-ea"/>
                <a:cs typeface="Lucida Grande"/>
              </a:rPr>
              <a:t>  order: ranks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9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11C3C"/>
                </a:solidFill>
                <a:effectLst/>
                <a:uLnTx/>
                <a:uFillTx/>
                <a:latin typeface="Lucida Grande"/>
                <a:ea typeface="+mn-ea"/>
                <a:cs typeface="Lucida Grande"/>
              </a:rPr>
              <a:t>  other: other numbers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9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11C3C"/>
                </a:solidFill>
                <a:effectLst/>
                <a:uLnTx/>
                <a:uFillTx/>
                <a:latin typeface="Lucida Grande"/>
                <a:ea typeface="+mn-ea"/>
                <a:cs typeface="Lucida Grande"/>
              </a:rPr>
              <a:t>  period: the lasting time of sth.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9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11C3C"/>
                </a:solidFill>
                <a:effectLst/>
                <a:uLnTx/>
                <a:uFillTx/>
                <a:latin typeface="Lucida Grande"/>
                <a:ea typeface="+mn-ea"/>
                <a:cs typeface="Lucida Grande"/>
              </a:rPr>
              <a:t>  percent: fractions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9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11C3C"/>
                </a:solidFill>
                <a:effectLst/>
                <a:uLnTx/>
                <a:uFillTx/>
                <a:latin typeface="Lucida Grande"/>
                <a:ea typeface="+mn-ea"/>
                <a:cs typeface="Lucida Grande"/>
              </a:rPr>
              <a:t>  speed: speed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9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11C3C"/>
                </a:solidFill>
                <a:effectLst/>
                <a:uLnTx/>
                <a:uFillTx/>
                <a:latin typeface="Lucida Grande"/>
                <a:ea typeface="+mn-ea"/>
                <a:cs typeface="Lucida Grande"/>
              </a:rPr>
              <a:t>  temp: temperature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9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11C3C"/>
                </a:solidFill>
                <a:effectLst/>
                <a:uLnTx/>
                <a:uFillTx/>
                <a:latin typeface="Lucida Grande"/>
                <a:ea typeface="+mn-ea"/>
                <a:cs typeface="Lucida Grande"/>
              </a:rPr>
              <a:t>  size: size, area and volume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9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11C3C"/>
                </a:solidFill>
                <a:effectLst/>
                <a:uLnTx/>
                <a:uFillTx/>
                <a:latin typeface="Lucida Grande"/>
                <a:ea typeface="+mn-ea"/>
                <a:cs typeface="Lucida Grande"/>
              </a:rPr>
              <a:t>  weight: weight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 dirty="0" smtClean="0">
              <a:ln>
                <a:noFill/>
              </a:ln>
              <a:solidFill>
                <a:srgbClr val="011C3C"/>
              </a:solidFill>
              <a:effectLst/>
              <a:uLnTx/>
              <a:uFillTx/>
              <a:latin typeface="Lucida Grande"/>
              <a:ea typeface="+mn-ea"/>
              <a:cs typeface="Lucida Grande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kumimoji="0" lang="en-US" sz="900" b="0" i="0" u="none" strike="noStrike" kern="1200" cap="none" spc="0" normalizeH="0" baseline="0" noProof="0" dirty="0" smtClean="0">
              <a:ln>
                <a:noFill/>
              </a:ln>
              <a:solidFill>
                <a:srgbClr val="011C3C"/>
              </a:solidFill>
              <a:effectLst/>
              <a:uLnTx/>
              <a:uFillTx/>
              <a:latin typeface="Lucida Grande"/>
              <a:ea typeface="+mn-ea"/>
              <a:cs typeface="Lucida Grande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011C3C"/>
              </a:solidFill>
              <a:effectLst/>
              <a:uLnTx/>
              <a:uFillTx/>
              <a:latin typeface="Lucida Grande"/>
              <a:ea typeface="+mn-ea"/>
              <a:cs typeface="Lucida Grande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396690" y="1383681"/>
            <a:ext cx="3123591" cy="29876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altLang="en-US" sz="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11C3C"/>
                </a:solidFill>
                <a:effectLst/>
                <a:uLnTx/>
                <a:uFillTx/>
                <a:latin typeface="Lucida Grande"/>
                <a:ea typeface="+mn-ea"/>
                <a:cs typeface="Lucida Grande"/>
              </a:rPr>
              <a:t>ABBREVIATION</a:t>
            </a:r>
            <a:r>
              <a:rPr kumimoji="0" lang="en-US" altLang="en-US" sz="9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11C3C"/>
                </a:solidFill>
                <a:effectLst/>
                <a:uLnTx/>
                <a:uFillTx/>
                <a:latin typeface="Lucida Grande"/>
                <a:ea typeface="+mn-ea"/>
                <a:cs typeface="Lucida Grande"/>
              </a:rPr>
              <a:t>: abbreviation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altLang="en-US" sz="9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11C3C"/>
                </a:solidFill>
                <a:effectLst/>
                <a:uLnTx/>
                <a:uFillTx/>
                <a:latin typeface="Lucida Grande"/>
                <a:ea typeface="+mn-ea"/>
                <a:cs typeface="Lucida Grande"/>
              </a:rPr>
              <a:t>  </a:t>
            </a:r>
            <a:r>
              <a:rPr kumimoji="0" lang="en-US" altLang="en-US" sz="9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11C3C"/>
                </a:solidFill>
                <a:effectLst/>
                <a:uLnTx/>
                <a:uFillTx/>
                <a:latin typeface="Lucida Grande"/>
                <a:ea typeface="+mn-ea"/>
                <a:cs typeface="Lucida Grande"/>
              </a:rPr>
              <a:t>abb</a:t>
            </a:r>
            <a:r>
              <a:rPr kumimoji="0" lang="en-US" altLang="en-US" sz="9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11C3C"/>
                </a:solidFill>
                <a:effectLst/>
                <a:uLnTx/>
                <a:uFillTx/>
                <a:latin typeface="Lucida Grande"/>
                <a:ea typeface="+mn-ea"/>
                <a:cs typeface="Lucida Grande"/>
              </a:rPr>
              <a:t>: abbreviation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altLang="en-US" sz="9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11C3C"/>
                </a:solidFill>
                <a:effectLst/>
                <a:uLnTx/>
                <a:uFillTx/>
                <a:latin typeface="Lucida Grande"/>
                <a:ea typeface="+mn-ea"/>
                <a:cs typeface="Lucida Grande"/>
              </a:rPr>
              <a:t>  </a:t>
            </a:r>
            <a:r>
              <a:rPr kumimoji="0" lang="en-US" altLang="en-US" sz="9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11C3C"/>
                </a:solidFill>
                <a:effectLst/>
                <a:uLnTx/>
                <a:uFillTx/>
                <a:latin typeface="Lucida Grande"/>
                <a:ea typeface="+mn-ea"/>
                <a:cs typeface="Lucida Grande"/>
              </a:rPr>
              <a:t>exp</a:t>
            </a:r>
            <a:r>
              <a:rPr kumimoji="0" lang="en-US" altLang="en-US" sz="9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11C3C"/>
                </a:solidFill>
                <a:effectLst/>
                <a:uLnTx/>
                <a:uFillTx/>
                <a:latin typeface="Lucida Grande"/>
                <a:ea typeface="+mn-ea"/>
                <a:cs typeface="Lucida Grande"/>
              </a:rPr>
              <a:t>: expression abbreviated 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altLang="en-US" sz="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11C3C"/>
                </a:solidFill>
                <a:effectLst/>
                <a:uLnTx/>
                <a:uFillTx/>
                <a:latin typeface="Lucida Grande"/>
                <a:ea typeface="+mn-ea"/>
                <a:cs typeface="Lucida Grande"/>
              </a:rPr>
              <a:t>DESCRIPTION</a:t>
            </a:r>
            <a:r>
              <a:rPr kumimoji="0" lang="en-US" altLang="en-US" sz="9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11C3C"/>
                </a:solidFill>
                <a:effectLst/>
                <a:uLnTx/>
                <a:uFillTx/>
                <a:latin typeface="Lucida Grande"/>
                <a:ea typeface="+mn-ea"/>
                <a:cs typeface="Lucida Grande"/>
              </a:rPr>
              <a:t>: description and abstract concepts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altLang="en-US" sz="9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11C3C"/>
                </a:solidFill>
                <a:effectLst/>
                <a:uLnTx/>
                <a:uFillTx/>
                <a:latin typeface="Lucida Grande"/>
                <a:ea typeface="+mn-ea"/>
                <a:cs typeface="Lucida Grande"/>
              </a:rPr>
              <a:t>  definition: definition of sth.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altLang="en-US" sz="9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11C3C"/>
                </a:solidFill>
                <a:effectLst/>
                <a:uLnTx/>
                <a:uFillTx/>
                <a:latin typeface="Lucida Grande"/>
                <a:ea typeface="+mn-ea"/>
                <a:cs typeface="Lucida Grande"/>
              </a:rPr>
              <a:t>  description: description of sth.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altLang="en-US" sz="9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11C3C"/>
                </a:solidFill>
                <a:effectLst/>
                <a:uLnTx/>
                <a:uFillTx/>
                <a:latin typeface="Lucida Grande"/>
                <a:ea typeface="+mn-ea"/>
                <a:cs typeface="Lucida Grande"/>
              </a:rPr>
              <a:t>  manner: manner of an action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altLang="en-US" sz="9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11C3C"/>
                </a:solidFill>
                <a:effectLst/>
                <a:uLnTx/>
                <a:uFillTx/>
                <a:latin typeface="Lucida Grande"/>
                <a:ea typeface="+mn-ea"/>
                <a:cs typeface="Lucida Grande"/>
              </a:rPr>
              <a:t>  reason: reasons</a:t>
            </a:r>
          </a:p>
          <a:p>
            <a:pPr marL="342900" lvl="0" indent="-342900">
              <a:spcBef>
                <a:spcPct val="20000"/>
              </a:spcBef>
              <a:buFont typeface="Arial"/>
              <a:buChar char="•"/>
              <a:defRPr/>
            </a:pPr>
            <a:r>
              <a:rPr lang="en-US" sz="900" b="1" dirty="0" smtClean="0">
                <a:solidFill>
                  <a:srgbClr val="011C3C"/>
                </a:solidFill>
                <a:latin typeface="Lucida Grande"/>
                <a:cs typeface="Lucida Grande"/>
              </a:rPr>
              <a:t>HUMAN</a:t>
            </a:r>
            <a:r>
              <a:rPr lang="en-US" sz="900" dirty="0" smtClean="0">
                <a:solidFill>
                  <a:srgbClr val="011C3C"/>
                </a:solidFill>
                <a:latin typeface="Lucida Grande"/>
                <a:cs typeface="Lucida Grande"/>
              </a:rPr>
              <a:t>: human beings</a:t>
            </a:r>
          </a:p>
          <a:p>
            <a:pPr marL="342900" lvl="0" indent="-342900">
              <a:spcBef>
                <a:spcPct val="20000"/>
              </a:spcBef>
              <a:buFont typeface="Arial"/>
              <a:buChar char="•"/>
              <a:defRPr/>
            </a:pPr>
            <a:r>
              <a:rPr lang="en-US" sz="900" dirty="0" smtClean="0">
                <a:solidFill>
                  <a:srgbClr val="011C3C"/>
                </a:solidFill>
                <a:latin typeface="Lucida Grande"/>
                <a:cs typeface="Lucida Grande"/>
              </a:rPr>
              <a:t>  group: a group or organization of persons</a:t>
            </a:r>
          </a:p>
          <a:p>
            <a:pPr marL="342900" lvl="0" indent="-342900">
              <a:spcBef>
                <a:spcPct val="20000"/>
              </a:spcBef>
              <a:buFont typeface="Arial"/>
              <a:buChar char="•"/>
              <a:defRPr/>
            </a:pPr>
            <a:r>
              <a:rPr lang="en-US" sz="900" dirty="0" smtClean="0">
                <a:solidFill>
                  <a:srgbClr val="011C3C"/>
                </a:solidFill>
                <a:latin typeface="Lucida Grande"/>
                <a:cs typeface="Lucida Grande"/>
              </a:rPr>
              <a:t>  ind: an individual</a:t>
            </a:r>
          </a:p>
          <a:p>
            <a:pPr marL="342900" lvl="0" indent="-342900">
              <a:spcBef>
                <a:spcPct val="20000"/>
              </a:spcBef>
              <a:buFont typeface="Arial"/>
              <a:buChar char="•"/>
              <a:defRPr/>
            </a:pPr>
            <a:r>
              <a:rPr lang="en-US" sz="900" dirty="0" smtClean="0">
                <a:solidFill>
                  <a:srgbClr val="011C3C"/>
                </a:solidFill>
                <a:latin typeface="Lucida Grande"/>
                <a:cs typeface="Lucida Grande"/>
              </a:rPr>
              <a:t>  title: title of a person</a:t>
            </a:r>
          </a:p>
          <a:p>
            <a:pPr marL="342900" lvl="0" indent="-342900">
              <a:spcBef>
                <a:spcPct val="20000"/>
              </a:spcBef>
              <a:buFont typeface="Arial"/>
              <a:buChar char="•"/>
              <a:defRPr/>
            </a:pPr>
            <a:r>
              <a:rPr lang="en-US" sz="900" dirty="0" smtClean="0">
                <a:solidFill>
                  <a:srgbClr val="011C3C"/>
                </a:solidFill>
                <a:latin typeface="Lucida Grande"/>
                <a:cs typeface="Lucida Grande"/>
              </a:rPr>
              <a:t>  description: description of a person</a:t>
            </a:r>
          </a:p>
          <a:p>
            <a:pPr marL="342900" lvl="0" indent="-342900">
              <a:spcBef>
                <a:spcPct val="20000"/>
              </a:spcBef>
              <a:buFont typeface="Arial"/>
              <a:buChar char="•"/>
              <a:defRPr/>
            </a:pPr>
            <a:r>
              <a:rPr lang="en-US" sz="900" b="1" dirty="0" smtClean="0">
                <a:solidFill>
                  <a:srgbClr val="011C3C"/>
                </a:solidFill>
                <a:latin typeface="Lucida Grande"/>
                <a:cs typeface="Lucida Grande"/>
              </a:rPr>
              <a:t>LOCATION</a:t>
            </a:r>
            <a:r>
              <a:rPr lang="en-US" sz="900" dirty="0" smtClean="0">
                <a:solidFill>
                  <a:srgbClr val="011C3C"/>
                </a:solidFill>
                <a:latin typeface="Lucida Grande"/>
                <a:cs typeface="Lucida Grande"/>
              </a:rPr>
              <a:t>: locations</a:t>
            </a:r>
          </a:p>
          <a:p>
            <a:pPr marL="342900" lvl="0" indent="-342900">
              <a:spcBef>
                <a:spcPct val="20000"/>
              </a:spcBef>
              <a:buFont typeface="Arial"/>
              <a:buChar char="•"/>
              <a:defRPr/>
            </a:pPr>
            <a:r>
              <a:rPr lang="en-US" sz="900" dirty="0" smtClean="0">
                <a:solidFill>
                  <a:srgbClr val="011C3C"/>
                </a:solidFill>
                <a:latin typeface="Lucida Grande"/>
                <a:cs typeface="Lucida Grande"/>
              </a:rPr>
              <a:t>  city: cities</a:t>
            </a:r>
          </a:p>
          <a:p>
            <a:pPr marL="342900" lvl="0" indent="-342900">
              <a:spcBef>
                <a:spcPct val="20000"/>
              </a:spcBef>
              <a:buFont typeface="Arial"/>
              <a:buChar char="•"/>
              <a:defRPr/>
            </a:pPr>
            <a:r>
              <a:rPr lang="en-US" sz="900" dirty="0" smtClean="0">
                <a:solidFill>
                  <a:srgbClr val="011C3C"/>
                </a:solidFill>
                <a:latin typeface="Lucida Grande"/>
                <a:cs typeface="Lucida Grande"/>
              </a:rPr>
              <a:t>  country: countries</a:t>
            </a:r>
          </a:p>
          <a:p>
            <a:pPr marL="342900" lvl="0" indent="-342900">
              <a:spcBef>
                <a:spcPct val="20000"/>
              </a:spcBef>
              <a:buFont typeface="Arial"/>
              <a:buChar char="•"/>
              <a:defRPr/>
            </a:pPr>
            <a:r>
              <a:rPr lang="en-US" sz="900" dirty="0" smtClean="0">
                <a:solidFill>
                  <a:srgbClr val="011C3C"/>
                </a:solidFill>
                <a:latin typeface="Lucida Grande"/>
                <a:cs typeface="Lucida Grande"/>
              </a:rPr>
              <a:t>  mountain: mountains</a:t>
            </a:r>
          </a:p>
          <a:p>
            <a:pPr marL="342900" lvl="0" indent="-342900">
              <a:spcBef>
                <a:spcPct val="20000"/>
              </a:spcBef>
              <a:buFont typeface="Arial"/>
              <a:buChar char="•"/>
              <a:defRPr/>
            </a:pPr>
            <a:r>
              <a:rPr lang="en-US" sz="900" dirty="0" smtClean="0">
                <a:solidFill>
                  <a:srgbClr val="011C3C"/>
                </a:solidFill>
                <a:latin typeface="Lucida Grande"/>
                <a:cs typeface="Lucida Grande"/>
              </a:rPr>
              <a:t>  other: other locations</a:t>
            </a:r>
          </a:p>
          <a:p>
            <a:pPr marL="342900" lvl="0" indent="-342900">
              <a:spcBef>
                <a:spcPct val="20000"/>
              </a:spcBef>
              <a:buFont typeface="Arial"/>
              <a:buChar char="•"/>
              <a:defRPr/>
            </a:pPr>
            <a:r>
              <a:rPr lang="en-US" sz="900" dirty="0" smtClean="0">
                <a:solidFill>
                  <a:srgbClr val="011C3C"/>
                </a:solidFill>
                <a:latin typeface="Lucida Grande"/>
                <a:cs typeface="Lucida Grande"/>
              </a:rPr>
              <a:t>  state: states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kumimoji="0" lang="en-US" altLang="en-US" sz="900" b="0" i="0" u="none" strike="noStrike" kern="1200" cap="none" spc="0" normalizeH="0" baseline="0" noProof="0" dirty="0" smtClean="0">
              <a:ln>
                <a:noFill/>
              </a:ln>
              <a:solidFill>
                <a:srgbClr val="011C3C"/>
              </a:solidFill>
              <a:effectLst/>
              <a:uLnTx/>
              <a:uFillTx/>
              <a:latin typeface="Lucida Grande"/>
              <a:ea typeface="+mn-ea"/>
              <a:cs typeface="Lucida Grande"/>
            </a:endParaRPr>
          </a:p>
        </p:txBody>
      </p:sp>
    </p:spTree>
    <p:extLst>
      <p:ext uri="{BB962C8B-B14F-4D97-AF65-F5344CB8AC3E}">
        <p14:creationId xmlns:p14="http://schemas.microsoft.com/office/powerpoint/2010/main" val="984678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UIUC Examples</a:t>
            </a:r>
          </a:p>
        </p:txBody>
      </p:sp>
      <p:sp>
        <p:nvSpPr>
          <p:cNvPr id="26627" name="Content Placeholder 2"/>
          <p:cNvSpPr>
            <a:spLocks noGrp="1"/>
          </p:cNvSpPr>
          <p:nvPr>
            <p:ph idx="1"/>
          </p:nvPr>
        </p:nvSpPr>
        <p:spPr>
          <a:xfrm>
            <a:off x="254000" y="1304014"/>
            <a:ext cx="4373659" cy="3677637"/>
          </a:xfrm>
        </p:spPr>
        <p:txBody>
          <a:bodyPr>
            <a:noAutofit/>
          </a:bodyPr>
          <a:lstStyle/>
          <a:p>
            <a:r>
              <a:rPr lang="en-US" altLang="en-US" sz="1600" b="1" dirty="0" err="1" smtClean="0"/>
              <a:t>NUM:date</a:t>
            </a:r>
            <a:endParaRPr lang="en-US" altLang="en-US" sz="1600" dirty="0"/>
          </a:p>
          <a:p>
            <a:pPr lvl="1"/>
            <a:r>
              <a:rPr lang="en-US" altLang="en-US" sz="1000" dirty="0" smtClean="0"/>
              <a:t>When did Rococo painting and architecture flourish ?</a:t>
            </a:r>
          </a:p>
          <a:p>
            <a:r>
              <a:rPr lang="en-US" altLang="en-US" sz="1600" b="1" dirty="0" err="1" smtClean="0"/>
              <a:t>LOC:country</a:t>
            </a:r>
            <a:endParaRPr lang="en-US" altLang="en-US" sz="1600" dirty="0"/>
          </a:p>
          <a:p>
            <a:pPr lvl="1"/>
            <a:r>
              <a:rPr lang="en-US" altLang="en-US" sz="1000" dirty="0" smtClean="0"/>
              <a:t>What country 's national passenger rail system is called Via ?</a:t>
            </a:r>
          </a:p>
          <a:p>
            <a:r>
              <a:rPr lang="en-US" altLang="en-US" sz="1600" b="1" dirty="0" err="1" smtClean="0"/>
              <a:t>HUM:ind</a:t>
            </a:r>
            <a:endParaRPr lang="en-US" altLang="en-US" sz="1600" dirty="0"/>
          </a:p>
          <a:p>
            <a:pPr lvl="1"/>
            <a:r>
              <a:rPr lang="en-US" altLang="en-US" sz="1000" dirty="0" smtClean="0"/>
              <a:t>Who invented Make-up ?</a:t>
            </a:r>
          </a:p>
          <a:p>
            <a:r>
              <a:rPr lang="en-US" altLang="en-US" sz="1600" b="1" dirty="0" err="1" smtClean="0"/>
              <a:t>DESC:desc</a:t>
            </a:r>
            <a:endParaRPr lang="en-US" altLang="en-US" sz="1600" dirty="0"/>
          </a:p>
          <a:p>
            <a:pPr lvl="1"/>
            <a:r>
              <a:rPr lang="en-US" altLang="en-US" sz="1000" dirty="0" smtClean="0"/>
              <a:t>What is the origin of the word `` attic '' ?</a:t>
            </a:r>
          </a:p>
          <a:p>
            <a:r>
              <a:rPr lang="en-US" altLang="en-US" sz="1600" b="1" dirty="0" err="1" smtClean="0"/>
              <a:t>DESC:desc</a:t>
            </a:r>
            <a:endParaRPr lang="en-US" altLang="en-US" sz="1600" dirty="0"/>
          </a:p>
          <a:p>
            <a:pPr lvl="1"/>
            <a:r>
              <a:rPr lang="en-US" altLang="en-US" sz="1000" dirty="0" smtClean="0"/>
              <a:t>What did Delilah do to Samson 's hair ?</a:t>
            </a:r>
          </a:p>
          <a:p>
            <a:r>
              <a:rPr lang="en-US" altLang="en-US" sz="1600" b="1" dirty="0" err="1" smtClean="0"/>
              <a:t>ENTY:animal</a:t>
            </a:r>
            <a:endParaRPr lang="en-US" altLang="en-US" sz="1600" dirty="0"/>
          </a:p>
          <a:p>
            <a:pPr lvl="1"/>
            <a:r>
              <a:rPr lang="en-US" altLang="en-US" sz="1000" dirty="0" smtClean="0"/>
              <a:t>What kind of animals were in the Paleozoic era ?</a:t>
            </a:r>
          </a:p>
          <a:p>
            <a:r>
              <a:rPr lang="en-US" altLang="en-US" sz="1600" b="1" dirty="0" err="1" smtClean="0"/>
              <a:t>HUM:ind</a:t>
            </a:r>
            <a:endParaRPr lang="en-US" altLang="en-US" sz="1600" dirty="0"/>
          </a:p>
          <a:p>
            <a:pPr lvl="1"/>
            <a:r>
              <a:rPr lang="en-US" altLang="en-US" sz="1000" dirty="0" smtClean="0"/>
              <a:t>Which of the following was Rhodes Scholar ?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32244" y="1321242"/>
            <a:ext cx="4468634" cy="36776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500" kern="1200">
                <a:solidFill>
                  <a:srgbClr val="011C3C"/>
                </a:solidFill>
                <a:latin typeface="Lucida Grande"/>
                <a:ea typeface="+mn-ea"/>
                <a:cs typeface="Lucida Grande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bg2">
                    <a:lumMod val="50000"/>
                  </a:schemeClr>
                </a:solidFill>
                <a:latin typeface="Lucida Grande"/>
                <a:ea typeface="+mn-ea"/>
                <a:cs typeface="Lucida Grande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bg2">
                    <a:lumMod val="50000"/>
                  </a:schemeClr>
                </a:solidFill>
                <a:latin typeface="Lucida Grande"/>
                <a:ea typeface="+mn-ea"/>
                <a:cs typeface="Lucida Grande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bg2">
                    <a:lumMod val="50000"/>
                  </a:schemeClr>
                </a:solidFill>
                <a:latin typeface="Lucida Grande"/>
                <a:ea typeface="+mn-ea"/>
                <a:cs typeface="Lucida Grande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200" kern="1200">
                <a:solidFill>
                  <a:schemeClr val="bg2">
                    <a:lumMod val="50000"/>
                  </a:schemeClr>
                </a:solidFill>
                <a:latin typeface="Lucida Grande"/>
                <a:ea typeface="+mn-ea"/>
                <a:cs typeface="Lucida Grand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1600" b="1" dirty="0" err="1" smtClean="0"/>
              <a:t>HUM:ind</a:t>
            </a:r>
            <a:endParaRPr lang="en-US" altLang="en-US" sz="1600" dirty="0" smtClean="0"/>
          </a:p>
          <a:p>
            <a:pPr lvl="1"/>
            <a:r>
              <a:rPr lang="en-US" altLang="en-US" sz="1000" dirty="0" smtClean="0"/>
              <a:t>Who comprised the now-defunct comic book team known as the Champions ?</a:t>
            </a:r>
          </a:p>
          <a:p>
            <a:r>
              <a:rPr lang="en-US" altLang="en-US" sz="1600" b="1" dirty="0" err="1" smtClean="0"/>
              <a:t>DESC:manner</a:t>
            </a:r>
            <a:endParaRPr lang="en-US" altLang="en-US" sz="1600" b="1" dirty="0" smtClean="0"/>
          </a:p>
          <a:p>
            <a:pPr lvl="1"/>
            <a:r>
              <a:rPr lang="en-US" altLang="en-US" sz="1000" dirty="0" smtClean="0"/>
              <a:t>How do you make a paintball ?</a:t>
            </a:r>
          </a:p>
          <a:p>
            <a:r>
              <a:rPr lang="en-US" altLang="en-US" sz="1600" b="1" dirty="0" err="1" smtClean="0"/>
              <a:t>LOC:state</a:t>
            </a:r>
            <a:endParaRPr lang="en-US" altLang="en-US" sz="1600" b="1" dirty="0" smtClean="0"/>
          </a:p>
          <a:p>
            <a:pPr lvl="1"/>
            <a:r>
              <a:rPr lang="en-US" altLang="en-US" sz="1000" dirty="0" smtClean="0"/>
              <a:t>What U.S. state is Fort Knox in ?</a:t>
            </a:r>
          </a:p>
          <a:p>
            <a:r>
              <a:rPr lang="en-US" altLang="en-US" sz="1600" b="1" dirty="0" err="1" smtClean="0"/>
              <a:t>ENTY:animal</a:t>
            </a:r>
            <a:endParaRPr lang="en-US" altLang="en-US" sz="1600" b="1" dirty="0" smtClean="0"/>
          </a:p>
          <a:p>
            <a:pPr lvl="1"/>
            <a:r>
              <a:rPr lang="en-US" altLang="en-US" sz="1000" dirty="0" smtClean="0"/>
              <a:t>What is a female rabbit called ?</a:t>
            </a:r>
          </a:p>
          <a:p>
            <a:r>
              <a:rPr lang="en-US" altLang="en-US" sz="1600" b="1" dirty="0" err="1" smtClean="0"/>
              <a:t>LOC:mount</a:t>
            </a:r>
            <a:r>
              <a:rPr lang="en-US" altLang="en-US" sz="1600" b="1" dirty="0" smtClean="0"/>
              <a:t> </a:t>
            </a:r>
          </a:p>
          <a:p>
            <a:pPr lvl="1"/>
            <a:r>
              <a:rPr lang="en-US" altLang="en-US" sz="1000" dirty="0" smtClean="0"/>
              <a:t>Where is the highest point in Japan ?</a:t>
            </a:r>
          </a:p>
          <a:p>
            <a:r>
              <a:rPr lang="en-US" altLang="en-US" sz="1600" b="1" dirty="0" err="1" smtClean="0"/>
              <a:t>DESC:desc</a:t>
            </a:r>
            <a:r>
              <a:rPr lang="en-US" altLang="en-US" sz="1600" dirty="0" smtClean="0"/>
              <a:t> </a:t>
            </a:r>
          </a:p>
          <a:p>
            <a:pPr lvl="1"/>
            <a:r>
              <a:rPr lang="en-US" altLang="en-US" sz="1000" dirty="0" smtClean="0"/>
              <a:t>Where do </a:t>
            </a:r>
            <a:r>
              <a:rPr lang="en-US" altLang="en-US" sz="1000" dirty="0" err="1" smtClean="0"/>
              <a:t>chihuahuas</a:t>
            </a:r>
            <a:r>
              <a:rPr lang="en-US" altLang="en-US" sz="1000" dirty="0" smtClean="0"/>
              <a:t> come from ?</a:t>
            </a:r>
          </a:p>
          <a:p>
            <a:r>
              <a:rPr lang="en-US" altLang="en-US" sz="1600" b="1" dirty="0" err="1" smtClean="0"/>
              <a:t>LOC:other</a:t>
            </a:r>
            <a:r>
              <a:rPr lang="en-US" altLang="en-US" sz="1600" dirty="0" smtClean="0"/>
              <a:t> </a:t>
            </a:r>
          </a:p>
          <a:p>
            <a:pPr lvl="1"/>
            <a:r>
              <a:rPr lang="en-US" altLang="en-US" sz="1000" dirty="0" smtClean="0"/>
              <a:t>Where does Barney Rubble go to work after he drops Fred off in the “Flintstones” cartoon series?</a:t>
            </a:r>
            <a:endParaRPr lang="en-US" altLang="en-US" sz="6600" dirty="0" smtClean="0"/>
          </a:p>
        </p:txBody>
      </p:sp>
    </p:spTree>
    <p:extLst>
      <p:ext uri="{BB962C8B-B14F-4D97-AF65-F5344CB8AC3E}">
        <p14:creationId xmlns:p14="http://schemas.microsoft.com/office/powerpoint/2010/main" val="1779702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681838"/>
            <a:ext cx="9144000" cy="701843"/>
          </a:xfrm>
        </p:spPr>
        <p:txBody>
          <a:bodyPr/>
          <a:lstStyle/>
          <a:p>
            <a:r>
              <a:rPr lang="en-US" dirty="0" smtClean="0"/>
              <a:t>Techniques for Question Classification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Classification task</a:t>
            </a:r>
          </a:p>
          <a:p>
            <a:pPr lvl="1"/>
            <a:r>
              <a:rPr lang="en-US" dirty="0" smtClean="0"/>
              <a:t>Use standard techniques such as SVM, NB</a:t>
            </a:r>
          </a:p>
          <a:p>
            <a:r>
              <a:rPr lang="en-US" dirty="0" smtClean="0"/>
              <a:t>Regular expressions</a:t>
            </a:r>
          </a:p>
          <a:p>
            <a:pPr lvl="1"/>
            <a:r>
              <a:rPr lang="en-US" dirty="0" smtClean="0"/>
              <a:t>WHO is|was -&gt; PERSON</a:t>
            </a:r>
          </a:p>
          <a:p>
            <a:pPr lvl="1"/>
            <a:r>
              <a:rPr lang="en-US" dirty="0" smtClean="0"/>
              <a:t>WHICH STATE -&gt; STATE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202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Passage Retrieval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Features</a:t>
            </a:r>
          </a:p>
          <a:p>
            <a:pPr lvl="1"/>
            <a:r>
              <a:rPr lang="en-US" dirty="0" smtClean="0"/>
              <a:t>Proper nouns that match the query</a:t>
            </a:r>
          </a:p>
          <a:p>
            <a:pPr lvl="1"/>
            <a:r>
              <a:rPr lang="en-US" dirty="0" smtClean="0"/>
              <a:t>Near each other</a:t>
            </a:r>
          </a:p>
          <a:p>
            <a:pPr lvl="1"/>
            <a:r>
              <a:rPr lang="en-US" dirty="0" smtClean="0"/>
              <a:t>Entities that match the expected answer type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4292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Answer Retrieval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Use NER to identify the matching phrases</a:t>
            </a:r>
          </a:p>
          <a:p>
            <a:pPr lvl="1"/>
            <a:r>
              <a:rPr lang="en-US" dirty="0" smtClean="0"/>
              <a:t>E.g., “January 1, 1951” as a DATE</a:t>
            </a:r>
          </a:p>
          <a:p>
            <a:r>
              <a:rPr lang="en-US" dirty="0" smtClean="0"/>
              <a:t>Features</a:t>
            </a:r>
          </a:p>
          <a:p>
            <a:pPr lvl="1"/>
            <a:r>
              <a:rPr lang="en-US" dirty="0" smtClean="0"/>
              <a:t>Distance to query words</a:t>
            </a:r>
          </a:p>
          <a:p>
            <a:pPr lvl="1"/>
            <a:r>
              <a:rPr lang="en-US" dirty="0" smtClean="0"/>
              <a:t>Answer type</a:t>
            </a:r>
          </a:p>
          <a:p>
            <a:pPr lvl="1"/>
            <a:r>
              <a:rPr lang="en-US" dirty="0" smtClean="0"/>
              <a:t>Wordnet similarity</a:t>
            </a:r>
          </a:p>
          <a:p>
            <a:pPr lvl="1"/>
            <a:r>
              <a:rPr lang="en-US" dirty="0" smtClean="0"/>
              <a:t>Redundancy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3519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Redundancy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82283"/>
            <a:ext cx="8229600" cy="3928256"/>
          </a:xfrm>
        </p:spPr>
        <p:txBody>
          <a:bodyPr>
            <a:noAutofit/>
          </a:bodyPr>
          <a:lstStyle/>
          <a:p>
            <a:r>
              <a:rPr lang="en-US" sz="1600" dirty="0" smtClean="0"/>
              <a:t>When </a:t>
            </a:r>
            <a:r>
              <a:rPr lang="en-US" sz="1600" dirty="0"/>
              <a:t>did French revolutionaries storm the </a:t>
            </a:r>
            <a:r>
              <a:rPr lang="en-US" sz="1600" dirty="0" smtClean="0"/>
              <a:t>Bastille?</a:t>
            </a:r>
            <a:endParaRPr lang="en-US" sz="1600" dirty="0"/>
          </a:p>
          <a:p>
            <a:pPr lvl="1"/>
            <a:r>
              <a:rPr lang="en-US" sz="1200" dirty="0"/>
              <a:t>The storming of the Bastille occurred in Paris on the morning of 14 July 1789</a:t>
            </a:r>
          </a:p>
          <a:p>
            <a:pPr lvl="1"/>
            <a:r>
              <a:rPr lang="en-US" sz="1200" dirty="0"/>
              <a:t>The storming of the Bastille, 14 July 1789</a:t>
            </a:r>
          </a:p>
          <a:p>
            <a:pPr lvl="1"/>
            <a:r>
              <a:rPr lang="en-US" sz="1200" dirty="0"/>
              <a:t>The storming of the Bastille prison on July 14th 1789 was an event that paved the way to further civil disorder and upheaval in France. </a:t>
            </a:r>
          </a:p>
          <a:p>
            <a:pPr lvl="1"/>
            <a:r>
              <a:rPr lang="en-US" sz="1200" dirty="0"/>
              <a:t>French revolutionaries storm Bastille, 1789</a:t>
            </a:r>
          </a:p>
          <a:p>
            <a:pPr lvl="1"/>
            <a:r>
              <a:rPr lang="en-US" sz="1200" dirty="0"/>
              <a:t>The storming of the Bastille (Louis XVI's prison) by French revolutionaries took place on July 14th, 1789</a:t>
            </a:r>
          </a:p>
          <a:p>
            <a:r>
              <a:rPr lang="en-US" sz="1600" dirty="0"/>
              <a:t>Who </a:t>
            </a:r>
            <a:r>
              <a:rPr lang="en-US" sz="1600" dirty="0" smtClean="0"/>
              <a:t>killed Mahathma Gandhi?</a:t>
            </a:r>
            <a:endParaRPr lang="en-US" sz="1600" dirty="0"/>
          </a:p>
          <a:p>
            <a:pPr lvl="1"/>
            <a:r>
              <a:rPr lang="en-US" sz="1200" dirty="0"/>
              <a:t>Mohandas </a:t>
            </a:r>
            <a:r>
              <a:rPr lang="en-US" sz="1200" dirty="0" err="1"/>
              <a:t>Karamchand</a:t>
            </a:r>
            <a:r>
              <a:rPr lang="en-US" sz="1200" dirty="0"/>
              <a:t> Gandhi (often called Mahatma Gandhi) was assassinated on 30 January 1948, shot at point-blank range by </a:t>
            </a:r>
            <a:r>
              <a:rPr lang="en-US" sz="1200" dirty="0" err="1"/>
              <a:t>Nathuram</a:t>
            </a:r>
            <a:r>
              <a:rPr lang="en-US" sz="1200" dirty="0"/>
              <a:t> </a:t>
            </a:r>
            <a:r>
              <a:rPr lang="en-US" sz="1200" dirty="0" err="1"/>
              <a:t>Godse</a:t>
            </a:r>
            <a:r>
              <a:rPr lang="en-US" sz="1200" dirty="0"/>
              <a:t>.</a:t>
            </a:r>
          </a:p>
          <a:p>
            <a:pPr lvl="1"/>
            <a:r>
              <a:rPr lang="en-US" sz="1200" dirty="0" err="1"/>
              <a:t>Nathuram</a:t>
            </a:r>
            <a:r>
              <a:rPr lang="en-US" sz="1200" dirty="0"/>
              <a:t> </a:t>
            </a:r>
            <a:r>
              <a:rPr lang="en-US" sz="1200" dirty="0" err="1"/>
              <a:t>Godse</a:t>
            </a:r>
            <a:r>
              <a:rPr lang="en-US" sz="1200" dirty="0"/>
              <a:t> killed Gandhi</a:t>
            </a:r>
          </a:p>
          <a:p>
            <a:pPr lvl="1"/>
            <a:r>
              <a:rPr lang="en-US" sz="1200" dirty="0" err="1"/>
              <a:t>Godse</a:t>
            </a:r>
            <a:r>
              <a:rPr lang="en-US" sz="1200" dirty="0"/>
              <a:t> killed Gandhi</a:t>
            </a:r>
          </a:p>
          <a:p>
            <a:pPr lvl="1"/>
            <a:r>
              <a:rPr lang="en-US" sz="1200" dirty="0"/>
              <a:t>Mahatma Gandhi was assassinated on 30 January 1948, shot at point-blank range by </a:t>
            </a:r>
            <a:r>
              <a:rPr lang="en-US" sz="1200" dirty="0" err="1"/>
              <a:t>Nathuram</a:t>
            </a:r>
            <a:r>
              <a:rPr lang="en-US" sz="1200" dirty="0"/>
              <a:t> </a:t>
            </a:r>
            <a:r>
              <a:rPr lang="en-US" sz="1200" dirty="0" err="1"/>
              <a:t>Godse</a:t>
            </a:r>
            <a:endParaRPr lang="en-US" sz="1200" dirty="0"/>
          </a:p>
          <a:p>
            <a:pPr lvl="1"/>
            <a:r>
              <a:rPr lang="en-US" sz="1200" dirty="0"/>
              <a:t>Mohandas Gandhi was shot dead by </a:t>
            </a:r>
            <a:r>
              <a:rPr lang="en-US" sz="1200" dirty="0" err="1"/>
              <a:t>Nathuram</a:t>
            </a:r>
            <a:r>
              <a:rPr lang="en-US" sz="1200" dirty="0"/>
              <a:t> </a:t>
            </a:r>
            <a:r>
              <a:rPr lang="en-US" sz="1200" dirty="0" err="1"/>
              <a:t>Godse</a:t>
            </a:r>
            <a:r>
              <a:rPr lang="en-US" sz="1200" dirty="0"/>
              <a:t>, a Hindu extremist</a:t>
            </a:r>
          </a:p>
          <a:p>
            <a:pPr lvl="1"/>
            <a:r>
              <a:rPr lang="en-US" sz="1200" dirty="0" err="1"/>
              <a:t>Godse</a:t>
            </a:r>
            <a:r>
              <a:rPr lang="en-US" sz="1200" dirty="0"/>
              <a:t> assassinated Mahatma Gandhi on January 30, 1948, approaching him during the evening prayer, bowing, and shooting him three times at close range with a Beretta semi-automatic pistol.</a:t>
            </a:r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790363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0418" name="Picture 2" descr="http://www.bmwblog.com/wp-content/uploads/Siri_VoiceControl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30268" y="1172308"/>
            <a:ext cx="4816759" cy="3861464"/>
          </a:xfrm>
          <a:prstGeom prst="rect">
            <a:avLst/>
          </a:prstGeom>
          <a:noFill/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Siri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0297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Redundancy (2/2)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2901" y="1209175"/>
            <a:ext cx="8662110" cy="3385448"/>
          </a:xfrm>
        </p:spPr>
        <p:txBody>
          <a:bodyPr>
            <a:normAutofit fontScale="92500" lnSpcReduction="20000"/>
          </a:bodyPr>
          <a:lstStyle/>
          <a:p>
            <a:r>
              <a:rPr lang="en-US" i="1" dirty="0" smtClean="0"/>
              <a:t>What is the capital of Spain?</a:t>
            </a:r>
          </a:p>
          <a:p>
            <a:pPr lvl="1"/>
            <a:r>
              <a:rPr lang="en-US" i="1" dirty="0" smtClean="0"/>
              <a:t>Madrid</a:t>
            </a:r>
            <a:r>
              <a:rPr lang="en-US" dirty="0" smtClean="0"/>
              <a:t> </a:t>
            </a:r>
            <a:r>
              <a:rPr lang="en-US" dirty="0"/>
              <a:t>is the </a:t>
            </a:r>
            <a:r>
              <a:rPr lang="en-US" i="1" dirty="0"/>
              <a:t>capital</a:t>
            </a:r>
            <a:r>
              <a:rPr lang="en-US" dirty="0"/>
              <a:t> of </a:t>
            </a:r>
            <a:r>
              <a:rPr lang="en-US" i="1" dirty="0"/>
              <a:t>Spain</a:t>
            </a:r>
            <a:endParaRPr lang="en-US" dirty="0"/>
          </a:p>
          <a:p>
            <a:pPr lvl="1"/>
            <a:r>
              <a:rPr lang="en-US" dirty="0" err="1"/>
              <a:t>En</a:t>
            </a:r>
            <a:r>
              <a:rPr lang="en-US" dirty="0"/>
              <a:t> route to </a:t>
            </a:r>
            <a:r>
              <a:rPr lang="en-US" i="1" dirty="0"/>
              <a:t>Spain's capital</a:t>
            </a:r>
            <a:r>
              <a:rPr lang="en-US" dirty="0"/>
              <a:t> of </a:t>
            </a:r>
            <a:r>
              <a:rPr lang="en-US" i="1" dirty="0"/>
              <a:t>Madrid</a:t>
            </a:r>
            <a:endParaRPr lang="en-US" dirty="0"/>
          </a:p>
          <a:p>
            <a:pPr lvl="1"/>
            <a:r>
              <a:rPr lang="en-US" i="1" dirty="0" smtClean="0"/>
              <a:t>Madrid</a:t>
            </a:r>
            <a:r>
              <a:rPr lang="en-US" dirty="0"/>
              <a:t>, </a:t>
            </a:r>
            <a:r>
              <a:rPr lang="en-US" i="1" dirty="0"/>
              <a:t>Spain's capital</a:t>
            </a:r>
            <a:r>
              <a:rPr lang="en-US" dirty="0"/>
              <a:t> city is situated almost at the geographical epicentre of the country</a:t>
            </a:r>
          </a:p>
          <a:p>
            <a:pPr lvl="1"/>
            <a:r>
              <a:rPr lang="en-US" dirty="0"/>
              <a:t>The </a:t>
            </a:r>
            <a:r>
              <a:rPr lang="en-US" i="1" dirty="0"/>
              <a:t>capital</a:t>
            </a:r>
            <a:r>
              <a:rPr lang="en-US" dirty="0"/>
              <a:t> of </a:t>
            </a:r>
            <a:r>
              <a:rPr lang="en-US" i="1" dirty="0"/>
              <a:t>Spain</a:t>
            </a:r>
            <a:r>
              <a:rPr lang="en-US" dirty="0"/>
              <a:t> is </a:t>
            </a:r>
            <a:r>
              <a:rPr lang="en-US" i="1" dirty="0"/>
              <a:t>Madrid</a:t>
            </a:r>
            <a:endParaRPr lang="en-US" dirty="0"/>
          </a:p>
          <a:p>
            <a:pPr lvl="1"/>
            <a:r>
              <a:rPr lang="en-US" i="1" dirty="0"/>
              <a:t>Madrid</a:t>
            </a:r>
            <a:r>
              <a:rPr lang="en-US" dirty="0"/>
              <a:t>, </a:t>
            </a:r>
            <a:r>
              <a:rPr lang="en-US" i="1" dirty="0"/>
              <a:t>Spain's</a:t>
            </a:r>
            <a:r>
              <a:rPr lang="en-US" dirty="0"/>
              <a:t> sunny </a:t>
            </a:r>
            <a:r>
              <a:rPr lang="en-US" i="1" dirty="0"/>
              <a:t>capital</a:t>
            </a:r>
            <a:endParaRPr lang="en-US" dirty="0"/>
          </a:p>
          <a:p>
            <a:pPr lvl="1"/>
            <a:r>
              <a:rPr lang="en-US" i="1" dirty="0"/>
              <a:t>Madrid</a:t>
            </a:r>
            <a:r>
              <a:rPr lang="en-US" dirty="0"/>
              <a:t> became </a:t>
            </a:r>
            <a:r>
              <a:rPr lang="en-US" i="1" dirty="0"/>
              <a:t>Spain's capital</a:t>
            </a:r>
            <a:endParaRPr lang="en-US" dirty="0"/>
          </a:p>
          <a:p>
            <a:pPr lvl="1"/>
            <a:r>
              <a:rPr lang="en-US" dirty="0"/>
              <a:t>In 1561, it was elevated to status as </a:t>
            </a:r>
            <a:r>
              <a:rPr lang="en-US" i="1" dirty="0"/>
              <a:t>Spain's capital</a:t>
            </a:r>
            <a:r>
              <a:rPr lang="en-US" dirty="0"/>
              <a:t> city</a:t>
            </a:r>
          </a:p>
          <a:p>
            <a:pPr lvl="1"/>
            <a:r>
              <a:rPr lang="en-US" i="1" dirty="0"/>
              <a:t>Madrid</a:t>
            </a:r>
            <a:r>
              <a:rPr lang="en-US" dirty="0"/>
              <a:t> has been the </a:t>
            </a:r>
            <a:r>
              <a:rPr lang="en-US" i="1" dirty="0"/>
              <a:t>capital</a:t>
            </a:r>
            <a:r>
              <a:rPr lang="en-US" dirty="0"/>
              <a:t> of </a:t>
            </a:r>
            <a:r>
              <a:rPr lang="en-US" i="1" dirty="0"/>
              <a:t>Spain</a:t>
            </a:r>
            <a:r>
              <a:rPr lang="en-US" dirty="0"/>
              <a:t> since 1562</a:t>
            </a:r>
          </a:p>
          <a:p>
            <a:pPr lvl="1"/>
            <a:r>
              <a:rPr lang="en-US" i="1" dirty="0"/>
              <a:t>Madrid</a:t>
            </a:r>
            <a:r>
              <a:rPr lang="en-US" dirty="0"/>
              <a:t>, the physical and cultural </a:t>
            </a:r>
            <a:r>
              <a:rPr lang="en-US" i="1" dirty="0"/>
              <a:t>capital</a:t>
            </a:r>
            <a:r>
              <a:rPr lang="en-US" dirty="0"/>
              <a:t> of </a:t>
            </a:r>
            <a:r>
              <a:rPr lang="en-US" i="1" dirty="0"/>
              <a:t>Spain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816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9552" y="1223828"/>
            <a:ext cx="6260840" cy="32485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232849" y="4755506"/>
            <a:ext cx="2125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[</a:t>
            </a:r>
            <a:r>
              <a:rPr lang="en-US" dirty="0" err="1" smtClean="0"/>
              <a:t>Ferrucci</a:t>
            </a:r>
            <a:r>
              <a:rPr lang="en-US" dirty="0" smtClean="0"/>
              <a:t> et al. 2011]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IBM Watson Architecture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9310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Watson (</a:t>
            </a:r>
            <a:r>
              <a:rPr lang="en-US" dirty="0" err="1" smtClean="0"/>
              <a:t>Ferrucci</a:t>
            </a:r>
            <a:r>
              <a:rPr lang="en-US" dirty="0" smtClean="0"/>
              <a:t> et al. 2010)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4458" y="1215189"/>
            <a:ext cx="8512342" cy="3216852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 smtClean="0"/>
              <a:t>Jeopardy winner (2011)</a:t>
            </a:r>
          </a:p>
          <a:p>
            <a:pPr>
              <a:lnSpc>
                <a:spcPct val="120000"/>
              </a:lnSpc>
            </a:pPr>
            <a:r>
              <a:rPr lang="en-US" dirty="0" smtClean="0"/>
              <a:t>Architecture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Uses "</a:t>
            </a:r>
            <a:r>
              <a:rPr lang="en-US" dirty="0" err="1"/>
              <a:t>DeepQA</a:t>
            </a:r>
            <a:r>
              <a:rPr lang="en-US" dirty="0"/>
              <a:t>": a technology that enables computer systems to directly and precisely answer natural language questions over an open and broad range of </a:t>
            </a:r>
            <a:r>
              <a:rPr lang="en-US" dirty="0" smtClean="0"/>
              <a:t>knowledge</a:t>
            </a:r>
          </a:p>
          <a:p>
            <a:pPr lvl="1">
              <a:lnSpc>
                <a:spcPct val="120000"/>
              </a:lnSpc>
            </a:pPr>
            <a:r>
              <a:rPr lang="en-US" dirty="0" smtClean="0"/>
              <a:t>10 </a:t>
            </a:r>
            <a:r>
              <a:rPr lang="en-US" dirty="0"/>
              <a:t>racks of IBM Power 750 servers running </a:t>
            </a:r>
            <a:r>
              <a:rPr lang="en-US" dirty="0" smtClean="0"/>
              <a:t>Linux</a:t>
            </a:r>
          </a:p>
          <a:p>
            <a:pPr lvl="1">
              <a:lnSpc>
                <a:spcPct val="120000"/>
              </a:lnSpc>
            </a:pPr>
            <a:r>
              <a:rPr lang="en-US" dirty="0" smtClean="0"/>
              <a:t>16 </a:t>
            </a:r>
            <a:r>
              <a:rPr lang="en-US" dirty="0"/>
              <a:t>terabytes of </a:t>
            </a:r>
            <a:r>
              <a:rPr lang="en-US" dirty="0" smtClean="0"/>
              <a:t>RAM</a:t>
            </a:r>
          </a:p>
          <a:p>
            <a:pPr lvl="1">
              <a:lnSpc>
                <a:spcPct val="120000"/>
              </a:lnSpc>
            </a:pPr>
            <a:r>
              <a:rPr lang="en-US" dirty="0" smtClean="0"/>
              <a:t>2,880 </a:t>
            </a:r>
            <a:r>
              <a:rPr lang="en-US" dirty="0"/>
              <a:t>processor </a:t>
            </a:r>
            <a:r>
              <a:rPr lang="en-US" dirty="0" smtClean="0"/>
              <a:t>cores</a:t>
            </a:r>
          </a:p>
          <a:p>
            <a:pPr lvl="1">
              <a:lnSpc>
                <a:spcPct val="120000"/>
              </a:lnSpc>
            </a:pPr>
            <a:r>
              <a:rPr lang="en-US" dirty="0" smtClean="0"/>
              <a:t>Capable </a:t>
            </a:r>
            <a:r>
              <a:rPr lang="en-US" dirty="0"/>
              <a:t>of operating at 80 teraflops. </a:t>
            </a:r>
            <a:endParaRPr lang="en-US" dirty="0" smtClean="0"/>
          </a:p>
          <a:p>
            <a:pPr lvl="1">
              <a:lnSpc>
                <a:spcPct val="120000"/>
              </a:lnSpc>
            </a:pPr>
            <a:r>
              <a:rPr lang="en-US" dirty="0" smtClean="0"/>
              <a:t>Mostly in Java but also some C++ and Prolog</a:t>
            </a:r>
          </a:p>
          <a:p>
            <a:pPr lvl="1">
              <a:lnSpc>
                <a:spcPct val="120000"/>
              </a:lnSpc>
            </a:pPr>
            <a:r>
              <a:rPr lang="en-US" dirty="0" smtClean="0"/>
              <a:t>Integrated using UIMA</a:t>
            </a:r>
          </a:p>
          <a:p>
            <a:pPr lvl="1">
              <a:lnSpc>
                <a:spcPct val="120000"/>
              </a:lnSpc>
            </a:pP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869741" y="4765013"/>
            <a:ext cx="513892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200" dirty="0">
                <a:hlinkClick r:id="rId2"/>
              </a:rPr>
              <a:t>http://blog.reddit.com/2011/02/ibm-watson-research-team-answers-your.html</a:t>
            </a:r>
            <a:endParaRPr lang="en-US" sz="1200" dirty="0"/>
          </a:p>
        </p:txBody>
      </p:sp>
      <p:sp>
        <p:nvSpPr>
          <p:cNvPr id="5" name="Rectangle 4"/>
          <p:cNvSpPr/>
          <p:nvPr/>
        </p:nvSpPr>
        <p:spPr>
          <a:xfrm>
            <a:off x="4370832" y="4506377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u="sng" dirty="0">
                <a:hlinkClick r:id="rId3"/>
              </a:rPr>
              <a:t>http://www.pcmag.com/article2/0,2817,2380351,00.asp</a:t>
            </a:r>
            <a:endParaRPr lang="en-US" sz="1200" dirty="0"/>
          </a:p>
        </p:txBody>
      </p:sp>
      <p:sp>
        <p:nvSpPr>
          <p:cNvPr id="6" name="TextBox 5"/>
          <p:cNvSpPr txBox="1"/>
          <p:nvPr/>
        </p:nvSpPr>
        <p:spPr>
          <a:xfrm>
            <a:off x="1752600" y="4213989"/>
            <a:ext cx="739140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300" dirty="0" err="1">
                <a:solidFill>
                  <a:prstClr val="black"/>
                </a:solidFill>
                <a:ea typeface="ＭＳ Ｐゴシック" charset="0"/>
              </a:rPr>
              <a:t>Ferrucci</a:t>
            </a:r>
            <a:r>
              <a:rPr lang="en-US" sz="1300" dirty="0">
                <a:solidFill>
                  <a:prstClr val="black"/>
                </a:solidFill>
                <a:ea typeface="ＭＳ Ｐゴシック" charset="0"/>
              </a:rPr>
              <a:t> et al. 2010. Building Watson: An Overview of the </a:t>
            </a:r>
            <a:r>
              <a:rPr lang="en-US" sz="1300" dirty="0" err="1">
                <a:solidFill>
                  <a:prstClr val="black"/>
                </a:solidFill>
                <a:ea typeface="ＭＳ Ｐゴシック" charset="0"/>
              </a:rPr>
              <a:t>DeepQA</a:t>
            </a:r>
            <a:r>
              <a:rPr lang="en-US" sz="1300" dirty="0">
                <a:solidFill>
                  <a:prstClr val="black"/>
                </a:solidFill>
                <a:ea typeface="ＭＳ Ｐゴシック" charset="0"/>
              </a:rPr>
              <a:t> Project. AI Magazine. Fall 2010. 59-79</a:t>
            </a:r>
            <a:r>
              <a:rPr lang="en-US" sz="1300" dirty="0" smtClean="0">
                <a:solidFill>
                  <a:prstClr val="black"/>
                </a:solidFill>
                <a:ea typeface="ＭＳ Ｐゴシック" charset="0"/>
              </a:rPr>
              <a:t>.</a:t>
            </a:r>
            <a:endParaRPr lang="en-US" sz="1300" dirty="0">
              <a:solidFill>
                <a:prstClr val="black"/>
              </a:solidFill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6285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Watson (</a:t>
            </a:r>
            <a:r>
              <a:rPr lang="en-US" dirty="0" err="1" smtClean="0"/>
              <a:t>Ferrucci</a:t>
            </a:r>
            <a:r>
              <a:rPr lang="en-US" dirty="0" smtClean="0"/>
              <a:t> et al. 2011)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94314"/>
            <a:ext cx="8229600" cy="3113343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 smtClean="0"/>
              <a:t>Knowledge sources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200 million pages of structured and unstructured content consuming four terabytes of disk storage </a:t>
            </a:r>
            <a:endParaRPr lang="en-US" dirty="0" smtClean="0"/>
          </a:p>
          <a:p>
            <a:pPr lvl="1">
              <a:lnSpc>
                <a:spcPct val="120000"/>
              </a:lnSpc>
            </a:pPr>
            <a:r>
              <a:rPr lang="en-US" dirty="0" smtClean="0"/>
              <a:t>Including Wikipedia, WordNet, </a:t>
            </a:r>
            <a:r>
              <a:rPr lang="en-US" dirty="0" err="1" smtClean="0"/>
              <a:t>Yago</a:t>
            </a:r>
            <a:endParaRPr lang="en-US" dirty="0" smtClean="0"/>
          </a:p>
          <a:p>
            <a:pPr>
              <a:lnSpc>
                <a:spcPct val="120000"/>
              </a:lnSpc>
            </a:pPr>
            <a:r>
              <a:rPr lang="en-US" dirty="0" smtClean="0"/>
              <a:t>Betting strategy</a:t>
            </a:r>
          </a:p>
          <a:p>
            <a:pPr lvl="1">
              <a:lnSpc>
                <a:spcPct val="120000"/>
              </a:lnSpc>
            </a:pPr>
            <a:r>
              <a:rPr lang="en-US" dirty="0" smtClean="0"/>
              <a:t>Buzz if at least 50% certain</a:t>
            </a:r>
          </a:p>
          <a:p>
            <a:pPr>
              <a:lnSpc>
                <a:spcPct val="120000"/>
              </a:lnSpc>
            </a:pPr>
            <a:r>
              <a:rPr lang="en-US" dirty="0" smtClean="0"/>
              <a:t>Performance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Watson answers 66 correct and 9 incorrect.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Watson's two day winning streak was $77,147. Ken Jennings ended with $24,000 and Brad Rutter with $21,600. </a:t>
            </a:r>
          </a:p>
          <a:p>
            <a:pPr lvl="1">
              <a:lnSpc>
                <a:spcPct val="120000"/>
              </a:lnSpc>
            </a:pPr>
            <a:endParaRPr lang="en-US" dirty="0" smtClean="0"/>
          </a:p>
          <a:p>
            <a:pPr lvl="1">
              <a:lnSpc>
                <a:spcPct val="120000"/>
              </a:lnSpc>
            </a:pPr>
            <a:endParaRPr lang="en-US" dirty="0" smtClean="0"/>
          </a:p>
          <a:p>
            <a:pPr lvl="1">
              <a:lnSpc>
                <a:spcPct val="120000"/>
              </a:lnSpc>
            </a:pP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1530503" y="4207657"/>
            <a:ext cx="7437932" cy="814149"/>
            <a:chOff x="1530503" y="4207657"/>
            <a:chExt cx="7437932" cy="814149"/>
          </a:xfrm>
        </p:grpSpPr>
        <p:sp>
          <p:nvSpPr>
            <p:cNvPr id="6" name="Rectangle 5"/>
            <p:cNvSpPr/>
            <p:nvPr/>
          </p:nvSpPr>
          <p:spPr>
            <a:xfrm>
              <a:off x="1530503" y="4744807"/>
              <a:ext cx="7339178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u="sng" dirty="0">
                  <a:hlinkClick r:id="rId2"/>
                </a:rPr>
                <a:t>http://www.theatlantic.com/technology/archive/2011/02/is-it-time-to-welcome-our-new-computer-overlords/71388/</a:t>
              </a:r>
              <a:endParaRPr lang="en-US" sz="1200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2874874" y="4474797"/>
              <a:ext cx="6093561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en-US" sz="1200" dirty="0">
                  <a:hlinkClick r:id="rId3"/>
                </a:rPr>
                <a:t>http://theswimmingsubmarine.blogspot.com/2011/02/how-ibms-deep-question-answering.html</a:t>
              </a:r>
              <a:r>
                <a:rPr lang="en-US" altLang="en-US" sz="1200" dirty="0"/>
                <a:t> 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2874874" y="4207657"/>
              <a:ext cx="5994807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u="sng" dirty="0">
                  <a:hlinkClick r:id="rId4"/>
                </a:rPr>
                <a:t>http://www.quora.com/What-questions-were-asked-in-the-Jeopardy-episode-involving-Watson</a:t>
              </a:r>
              <a:endParaRPr 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80352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Watson (</a:t>
            </a:r>
            <a:r>
              <a:rPr lang="en-US" dirty="0" err="1" smtClean="0"/>
              <a:t>Ferrucci</a:t>
            </a:r>
            <a:r>
              <a:rPr lang="en-US" dirty="0" smtClean="0"/>
              <a:t> et al. 2011)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Question types</a:t>
            </a:r>
          </a:p>
          <a:p>
            <a:pPr lvl="1"/>
            <a:r>
              <a:rPr lang="en-US" dirty="0" smtClean="0"/>
              <a:t>2,500 of them</a:t>
            </a:r>
          </a:p>
          <a:p>
            <a:pPr lvl="1"/>
            <a:r>
              <a:rPr lang="en-US" dirty="0" smtClean="0"/>
              <a:t>200 of them are very common</a:t>
            </a:r>
          </a:p>
          <a:p>
            <a:r>
              <a:rPr lang="en-US" dirty="0" smtClean="0"/>
              <a:t>Jeopardy Question Archive</a:t>
            </a:r>
          </a:p>
          <a:p>
            <a:pPr lvl="1"/>
            <a:r>
              <a:rPr lang="en-US" dirty="0">
                <a:hlinkClick r:id="rId2"/>
              </a:rPr>
              <a:t>http://j-archive.com/</a:t>
            </a:r>
            <a:r>
              <a:rPr lang="en-US" dirty="0"/>
              <a:t> 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8181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Watson on Jeopardy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94314"/>
            <a:ext cx="8229600" cy="3756135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en-US" sz="1800" dirty="0" smtClean="0"/>
              <a:t>Sample questions</a:t>
            </a:r>
          </a:p>
          <a:p>
            <a:pPr lvl="1">
              <a:defRPr/>
            </a:pPr>
            <a:r>
              <a:rPr lang="en-US" sz="1000" dirty="0" smtClean="0"/>
              <a:t>On </a:t>
            </a:r>
            <a:r>
              <a:rPr lang="en-US" sz="1000" dirty="0"/>
              <a:t>December 8, 2008 this national newspaper raised its newsstand pice by 25 cents to $</a:t>
            </a:r>
            <a:r>
              <a:rPr lang="en-US" sz="1000" dirty="0" smtClean="0"/>
              <a:t>1</a:t>
            </a:r>
          </a:p>
          <a:p>
            <a:pPr lvl="2">
              <a:defRPr/>
            </a:pPr>
            <a:r>
              <a:rPr lang="en-US" sz="800" i="1" dirty="0" smtClean="0"/>
              <a:t>USA </a:t>
            </a:r>
            <a:r>
              <a:rPr lang="en-US" sz="800" i="1" dirty="0"/>
              <a:t>Today</a:t>
            </a:r>
            <a:endParaRPr lang="en-US" sz="800" dirty="0"/>
          </a:p>
          <a:p>
            <a:pPr lvl="1">
              <a:defRPr/>
            </a:pPr>
            <a:r>
              <a:rPr lang="en-US" sz="1000" dirty="0"/>
              <a:t>In 2010 this former first lady published the memoir "Spoken From the </a:t>
            </a:r>
            <a:r>
              <a:rPr lang="en-US" sz="1000" dirty="0" smtClean="0"/>
              <a:t>Heart“</a:t>
            </a:r>
          </a:p>
          <a:p>
            <a:pPr lvl="2">
              <a:defRPr/>
            </a:pPr>
            <a:r>
              <a:rPr lang="en-US" sz="800" i="1" dirty="0" smtClean="0"/>
              <a:t>Laura Bush</a:t>
            </a:r>
            <a:endParaRPr lang="en-US" sz="800" dirty="0"/>
          </a:p>
          <a:p>
            <a:pPr lvl="1">
              <a:defRPr/>
            </a:pPr>
            <a:r>
              <a:rPr lang="en-US" sz="1000" dirty="0"/>
              <a:t>This person is appointed by a testator to carry out the directions &amp; requests in his </a:t>
            </a:r>
            <a:r>
              <a:rPr lang="en-US" sz="1000" dirty="0" smtClean="0"/>
              <a:t>will</a:t>
            </a:r>
          </a:p>
          <a:p>
            <a:pPr lvl="2">
              <a:defRPr/>
            </a:pPr>
            <a:r>
              <a:rPr lang="en-US" sz="800" i="1" dirty="0" smtClean="0"/>
              <a:t>Executor</a:t>
            </a:r>
            <a:endParaRPr lang="en-US" sz="800" dirty="0"/>
          </a:p>
          <a:p>
            <a:pPr lvl="1">
              <a:defRPr/>
            </a:pPr>
            <a:r>
              <a:rPr lang="en-US" sz="1000" dirty="0"/>
              <a:t>Familiarity is said to breed this, from the Latin for "</a:t>
            </a:r>
            <a:r>
              <a:rPr lang="en-US" sz="1000" dirty="0" smtClean="0"/>
              <a:t>Despise“</a:t>
            </a:r>
          </a:p>
          <a:p>
            <a:pPr lvl="2">
              <a:defRPr/>
            </a:pPr>
            <a:r>
              <a:rPr lang="en-US" sz="800" i="1" dirty="0" smtClean="0"/>
              <a:t>Contempt</a:t>
            </a:r>
            <a:endParaRPr lang="en-US" sz="800" dirty="0"/>
          </a:p>
          <a:p>
            <a:pPr lvl="1">
              <a:defRPr/>
            </a:pPr>
            <a:r>
              <a:rPr lang="en-US" sz="1000" dirty="0"/>
              <a:t>As of 2010, Croatia &amp; Macedonia are candidates but this is the only former Yugoslav republic in the </a:t>
            </a:r>
            <a:r>
              <a:rPr lang="en-US" sz="1000" dirty="0" smtClean="0"/>
              <a:t>EU</a:t>
            </a:r>
          </a:p>
          <a:p>
            <a:pPr lvl="2">
              <a:defRPr/>
            </a:pPr>
            <a:r>
              <a:rPr lang="en-US" sz="800" i="1" dirty="0" smtClean="0"/>
              <a:t>Slovenia</a:t>
            </a:r>
            <a:endParaRPr lang="en-US" sz="800" dirty="0"/>
          </a:p>
          <a:p>
            <a:pPr lvl="1">
              <a:defRPr/>
            </a:pPr>
            <a:r>
              <a:rPr lang="en-US" sz="1000" dirty="0"/>
              <a:t>The ancient "Lion of Nimrud" went missing from this city's national museum in 2003 (along with a lot of other </a:t>
            </a:r>
            <a:r>
              <a:rPr lang="en-US" sz="1000" dirty="0" smtClean="0"/>
              <a:t>stuff)</a:t>
            </a:r>
          </a:p>
          <a:p>
            <a:pPr lvl="2">
              <a:defRPr/>
            </a:pPr>
            <a:r>
              <a:rPr lang="en-US" sz="800" i="1" dirty="0" smtClean="0"/>
              <a:t>Baghdad</a:t>
            </a:r>
            <a:endParaRPr lang="en-US" sz="800" dirty="0"/>
          </a:p>
          <a:p>
            <a:pPr lvl="1">
              <a:defRPr/>
            </a:pPr>
            <a:r>
              <a:rPr lang="en-US" sz="1000" dirty="0"/>
              <a:t>It's just a bloody nose! You don't have this hereditary disorder once endemic to European </a:t>
            </a:r>
            <a:r>
              <a:rPr lang="en-US" sz="1000" dirty="0" smtClean="0"/>
              <a:t>royalty</a:t>
            </a:r>
          </a:p>
          <a:p>
            <a:pPr lvl="2">
              <a:defRPr/>
            </a:pPr>
            <a:r>
              <a:rPr lang="en-US" sz="800" i="1" dirty="0" smtClean="0"/>
              <a:t>Haemophilia</a:t>
            </a:r>
            <a:endParaRPr lang="en-US" sz="800" dirty="0"/>
          </a:p>
          <a:p>
            <a:pPr lvl="1">
              <a:defRPr/>
            </a:pPr>
            <a:r>
              <a:rPr lang="en-US" sz="1000" dirty="0"/>
              <a:t>It's Michelangelo's fresco on the wall of the Sistine Chapel, </a:t>
            </a:r>
            <a:r>
              <a:rPr lang="en-US" sz="1000" dirty="0" smtClean="0"/>
              <a:t>depicting </a:t>
            </a:r>
            <a:r>
              <a:rPr lang="en-US" sz="1000" dirty="0"/>
              <a:t>the saved and the </a:t>
            </a:r>
            <a:r>
              <a:rPr lang="en-US" sz="1000" dirty="0" smtClean="0"/>
              <a:t>damned</a:t>
            </a:r>
          </a:p>
          <a:p>
            <a:pPr lvl="2">
              <a:defRPr/>
            </a:pPr>
            <a:r>
              <a:rPr lang="en-US" sz="800" i="1" dirty="0" smtClean="0"/>
              <a:t>The </a:t>
            </a:r>
            <a:r>
              <a:rPr lang="en-US" sz="800" i="1" dirty="0"/>
              <a:t>Last Judgement</a:t>
            </a:r>
            <a:endParaRPr lang="en-US" sz="800" dirty="0"/>
          </a:p>
          <a:p>
            <a:pPr lvl="1">
              <a:defRPr/>
            </a:pPr>
            <a:r>
              <a:rPr lang="en-US" sz="1000" dirty="0"/>
              <a:t>She "Died in the church and was buried along with her name. Nobody </a:t>
            </a:r>
            <a:r>
              <a:rPr lang="en-US" sz="1000" dirty="0" smtClean="0"/>
              <a:t>came“</a:t>
            </a:r>
          </a:p>
          <a:p>
            <a:pPr lvl="2">
              <a:defRPr/>
            </a:pPr>
            <a:r>
              <a:rPr lang="en-US" sz="800" i="1" dirty="0" smtClean="0"/>
              <a:t>Eleanor </a:t>
            </a:r>
            <a:r>
              <a:rPr lang="en-US" sz="800" i="1" dirty="0"/>
              <a:t>Rigby</a:t>
            </a:r>
            <a:endParaRPr lang="en-US" sz="800" dirty="0"/>
          </a:p>
          <a:p>
            <a:pPr lvl="1">
              <a:defRPr/>
            </a:pPr>
            <a:r>
              <a:rPr lang="en-US" sz="1000" dirty="0" smtClean="0"/>
              <a:t>A </a:t>
            </a:r>
            <a:r>
              <a:rPr lang="en-US" sz="1000" dirty="0"/>
              <a:t>camel is a horse designed by </a:t>
            </a:r>
            <a:r>
              <a:rPr lang="en-US" sz="1000" dirty="0" smtClean="0"/>
              <a:t>this</a:t>
            </a:r>
          </a:p>
          <a:p>
            <a:pPr lvl="2">
              <a:defRPr/>
            </a:pPr>
            <a:r>
              <a:rPr lang="en-US" sz="800" i="1" dirty="0" smtClean="0"/>
              <a:t>Committee</a:t>
            </a:r>
            <a:endParaRPr lang="en-US" sz="1600" dirty="0" smtClean="0"/>
          </a:p>
          <a:p>
            <a:pPr>
              <a:defRPr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228620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Watson Videos</a:t>
            </a:r>
          </a:p>
        </p:txBody>
      </p:sp>
      <p:sp>
        <p:nvSpPr>
          <p:cNvPr id="4099" name="Content Placeholder 2"/>
          <p:cNvSpPr>
            <a:spLocks noGrp="1"/>
          </p:cNvSpPr>
          <p:nvPr>
            <p:ph idx="1"/>
          </p:nvPr>
        </p:nvSpPr>
        <p:spPr>
          <a:xfrm>
            <a:off x="102637" y="1561753"/>
            <a:ext cx="8854751" cy="2702991"/>
          </a:xfrm>
        </p:spPr>
        <p:txBody>
          <a:bodyPr>
            <a:normAutofit/>
          </a:bodyPr>
          <a:lstStyle/>
          <a:p>
            <a:r>
              <a:rPr lang="en-US" sz="2400" dirty="0" smtClean="0"/>
              <a:t>IBM's Watson Supercomputer Destroys Humans in Jeopardy</a:t>
            </a:r>
          </a:p>
          <a:p>
            <a:pPr lvl="1"/>
            <a:r>
              <a:rPr lang="en-US" altLang="en-US" sz="1600" dirty="0" smtClean="0">
                <a:hlinkClick r:id="rId2"/>
              </a:rPr>
              <a:t>https://www.youtube.com/watch?v=WFR3lOm_xhE</a:t>
            </a:r>
            <a:endParaRPr lang="en-US" altLang="en-US" sz="1600" dirty="0" smtClean="0">
              <a:hlinkClick r:id="rId3"/>
            </a:endParaRPr>
          </a:p>
          <a:p>
            <a:r>
              <a:rPr lang="en-US" sz="2400" dirty="0" smtClean="0"/>
              <a:t>"What is IBM Watson?" 7 Videos from the Jeopardy! Era</a:t>
            </a:r>
          </a:p>
          <a:p>
            <a:pPr lvl="1"/>
            <a:r>
              <a:rPr lang="en-US" altLang="en-US" sz="1600" dirty="0" smtClean="0">
                <a:hlinkClick r:id="rId3"/>
              </a:rPr>
              <a:t>http://mentalfloss.com/article/51543/what-ibm-watson-7-videos-jeopardy-era</a:t>
            </a:r>
            <a:r>
              <a:rPr lang="en-US" altLang="en-US" sz="1600" dirty="0" smtClean="0"/>
              <a:t> </a:t>
            </a:r>
            <a:endParaRPr lang="en-US" alt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3709357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(SQuAD): 100,000+ Questions for Machine Comprehension of Text</a:t>
            </a:r>
            <a:endParaRPr sz="2400" dirty="0"/>
          </a:p>
        </p:txBody>
      </p:sp>
      <p:sp>
        <p:nvSpPr>
          <p:cNvPr id="241" name="Google Shape;241;p34"/>
          <p:cNvSpPr txBox="1">
            <a:spLocks noGrp="1"/>
          </p:cNvSpPr>
          <p:nvPr>
            <p:ph idx="1"/>
          </p:nvPr>
        </p:nvSpPr>
        <p:spPr>
          <a:xfrm>
            <a:off x="176981" y="1112402"/>
            <a:ext cx="8701547" cy="270299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400" dirty="0" smtClean="0"/>
              <a:t>Application</a:t>
            </a:r>
          </a:p>
          <a:p>
            <a:pPr marL="857250" lvl="1" indent="-342900">
              <a:spcBef>
                <a:spcPts val="0"/>
              </a:spcBef>
              <a:buSzPts val="1800"/>
              <a:buChar char="●"/>
            </a:pPr>
            <a:r>
              <a:rPr lang="en" sz="1900" dirty="0" smtClean="0"/>
              <a:t>Reading </a:t>
            </a:r>
            <a:r>
              <a:rPr lang="en" sz="1900" dirty="0"/>
              <a:t>comprehension, specifically applied to question-answer pairs from Wikipedia articles (cultivated in this dataset).</a:t>
            </a:r>
            <a:endParaRPr sz="19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400" dirty="0" smtClean="0"/>
              <a:t>Challenge</a:t>
            </a:r>
          </a:p>
          <a:p>
            <a:pPr marL="857250" lvl="1" indent="-342900">
              <a:spcBef>
                <a:spcPts val="0"/>
              </a:spcBef>
              <a:buSzPts val="1800"/>
              <a:buChar char="●"/>
            </a:pPr>
            <a:r>
              <a:rPr lang="en" sz="1900" dirty="0" smtClean="0"/>
              <a:t>Manually </a:t>
            </a:r>
            <a:r>
              <a:rPr lang="en" sz="1900" dirty="0"/>
              <a:t>develop a large reading comprehension dataset of quality questions and answers, and derive a model for learning on that dataset.</a:t>
            </a:r>
            <a:endParaRPr sz="19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400" dirty="0" smtClean="0"/>
              <a:t>Implementation</a:t>
            </a:r>
          </a:p>
          <a:p>
            <a:pPr marL="857250" lvl="1" indent="-342900">
              <a:spcBef>
                <a:spcPts val="0"/>
              </a:spcBef>
              <a:buSzPts val="1800"/>
              <a:buChar char="●"/>
            </a:pPr>
            <a:r>
              <a:rPr lang="en" sz="1900" dirty="0" smtClean="0"/>
              <a:t>This </a:t>
            </a:r>
            <a:r>
              <a:rPr lang="en" sz="1900" dirty="0"/>
              <a:t>model uses both dependency and constituency trees, as well as a strong logistic regression model.</a:t>
            </a:r>
            <a:endParaRPr sz="1900" dirty="0"/>
          </a:p>
        </p:txBody>
      </p:sp>
      <p:sp>
        <p:nvSpPr>
          <p:cNvPr id="242" name="Google Shape;242;p34"/>
          <p:cNvSpPr txBox="1">
            <a:spLocks noGrp="1"/>
          </p:cNvSpPr>
          <p:nvPr>
            <p:ph type="body" idx="4294967295"/>
          </p:nvPr>
        </p:nvSpPr>
        <p:spPr>
          <a:xfrm>
            <a:off x="336754" y="4621265"/>
            <a:ext cx="8382000" cy="4460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100" dirty="0"/>
              <a:t>Rajpurkar, Pranav. Zhang, Jian. Lopyrev, Konstantin. Liang, Percy. “SQuAD: 100,000+ Questions for Machine Comprehension of Text.” </a:t>
            </a:r>
            <a:r>
              <a:rPr lang="en" sz="1100" i="1" dirty="0"/>
              <a:t>Stanford University, Computer Science Department</a:t>
            </a:r>
            <a:r>
              <a:rPr lang="en" sz="1100" dirty="0"/>
              <a:t>. 11 October 2016.</a:t>
            </a:r>
            <a:endParaRPr sz="1100" dirty="0"/>
          </a:p>
        </p:txBody>
      </p:sp>
    </p:spTree>
    <p:extLst>
      <p:ext uri="{BB962C8B-B14F-4D97-AF65-F5344CB8AC3E}">
        <p14:creationId xmlns:p14="http://schemas.microsoft.com/office/powerpoint/2010/main" val="47811547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5"/>
          <p:cNvSpPr txBox="1">
            <a:spLocks noGrp="1"/>
          </p:cNvSpPr>
          <p:nvPr>
            <p:ph idx="1"/>
          </p:nvPr>
        </p:nvSpPr>
        <p:spPr>
          <a:xfrm>
            <a:off x="457200" y="1132067"/>
            <a:ext cx="8229600" cy="270299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Existing Datasets:</a:t>
            </a:r>
            <a:endParaRPr dirty="0"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Hirschman et al. (1999)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Later improved: Riloff and Thelen (2000); Ng et al. (2000)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Richardson et al. (2013): </a:t>
            </a:r>
            <a:r>
              <a:rPr lang="en" i="1" dirty="0"/>
              <a:t>MCTest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Later improved: Narasimhan and Barzilay (2015); Sachan et al. (2015); Wang et al. (2015)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dirty="0"/>
              <a:t>Both data sets are too small to extend to more “expressive” QA modeling systems.</a:t>
            </a:r>
            <a:endParaRPr dirty="0"/>
          </a:p>
        </p:txBody>
      </p:sp>
      <p:sp>
        <p:nvSpPr>
          <p:cNvPr id="250" name="Google Shape;250;p35"/>
          <p:cNvSpPr txBox="1">
            <a:spLocks noGrp="1"/>
          </p:cNvSpPr>
          <p:nvPr>
            <p:ph type="body" idx="4294967295"/>
          </p:nvPr>
        </p:nvSpPr>
        <p:spPr>
          <a:xfrm>
            <a:off x="0" y="4621213"/>
            <a:ext cx="8382000" cy="4460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100"/>
              <a:t>Rajpurkar, Pranav. Zhang, Jian. Lopyrev, Konstantin. Liang, Percy. “SQuAD: 100,000+ Questions for Machine Comprehension of Text.” </a:t>
            </a:r>
            <a:r>
              <a:rPr lang="en" sz="1100" i="1"/>
              <a:t>Stanford University, Computer Science Department</a:t>
            </a:r>
            <a:r>
              <a:rPr lang="en" sz="1100"/>
              <a:t>. 11 October 2016.</a:t>
            </a:r>
            <a:endParaRPr sz="11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000" y="271300"/>
            <a:ext cx="8432800" cy="701843"/>
          </a:xfrm>
        </p:spPr>
        <p:txBody>
          <a:bodyPr/>
          <a:lstStyle/>
          <a:p>
            <a:r>
              <a:rPr lang="en" sz="2400" dirty="0"/>
              <a:t>(SQuAD): 100,000+ Questions for Machine Comprehension of Text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53347413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6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100">
                <a:solidFill>
                  <a:schemeClr val="lt2"/>
                </a:solidFill>
              </a:rPr>
              <a:t>Rajpurkar, Pranav. Zhang, Jian. Lopyrev, Konstantin. Liang, Percy. “SQuAD: 100,000+ Questions for Machine Comprehension of Text.” </a:t>
            </a:r>
            <a:r>
              <a:rPr lang="en" sz="1100" i="1">
                <a:solidFill>
                  <a:schemeClr val="lt2"/>
                </a:solidFill>
              </a:rPr>
              <a:t>Stanford University, Computer Science Department</a:t>
            </a:r>
            <a:r>
              <a:rPr lang="en" sz="1100">
                <a:solidFill>
                  <a:schemeClr val="lt2"/>
                </a:solidFill>
              </a:rPr>
              <a:t>. 11 October 2016.</a:t>
            </a:r>
            <a:endParaRPr sz="1100">
              <a:solidFill>
                <a:schemeClr val="lt2"/>
              </a:solidFill>
            </a:endParaRPr>
          </a:p>
        </p:txBody>
      </p:sp>
      <p:pic>
        <p:nvPicPr>
          <p:cNvPr id="257" name="Google Shape;25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0574" y="1081850"/>
            <a:ext cx="4362851" cy="40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000" y="164466"/>
            <a:ext cx="8432800" cy="701843"/>
          </a:xfrm>
        </p:spPr>
        <p:txBody>
          <a:bodyPr/>
          <a:lstStyle/>
          <a:p>
            <a:r>
              <a:rPr lang="en" sz="2400" dirty="0"/>
              <a:t>(SQuAD): 100,000+ Questions for Machine Comprehension of Text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8403443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07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47848" y="1094313"/>
            <a:ext cx="5896660" cy="38228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WolframAlpha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4080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" sz="2400" dirty="0"/>
              <a:t>(SQuAD): 100,000+ Questions for Machine Comprehension of Text</a:t>
            </a:r>
            <a:endParaRPr sz="2400" dirty="0"/>
          </a:p>
        </p:txBody>
      </p:sp>
      <p:sp>
        <p:nvSpPr>
          <p:cNvPr id="265" name="Google Shape;265;p37"/>
          <p:cNvSpPr txBox="1">
            <a:spLocks noGrp="1"/>
          </p:cNvSpPr>
          <p:nvPr>
            <p:ph idx="1"/>
          </p:nvPr>
        </p:nvSpPr>
        <p:spPr>
          <a:xfrm>
            <a:off x="457200" y="1345443"/>
            <a:ext cx="8229600" cy="270299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How questions were formulated:</a:t>
            </a:r>
            <a:endParaRPr sz="2000" dirty="0"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 sz="2000" dirty="0"/>
              <a:t>Randomly selected 536 of the 10,000 most visited Wikipedia pages. </a:t>
            </a:r>
            <a:endParaRPr sz="2000"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800" dirty="0"/>
              <a:t>Passages of sufficient length were divided into: training set, development set, or test set.</a:t>
            </a:r>
            <a:endParaRPr sz="1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000" dirty="0"/>
              <a:t>Crowdworkers generated questions that could be answered with a span of text from the passage.</a:t>
            </a:r>
            <a:endParaRPr sz="20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000" dirty="0"/>
              <a:t>Other crowdworkers were then used to select alternate answer choices (spans from the text)</a:t>
            </a:r>
            <a:endParaRPr sz="2000" dirty="0"/>
          </a:p>
        </p:txBody>
      </p:sp>
      <p:sp>
        <p:nvSpPr>
          <p:cNvPr id="266" name="Google Shape;266;p37"/>
          <p:cNvSpPr txBox="1">
            <a:spLocks noGrp="1"/>
          </p:cNvSpPr>
          <p:nvPr>
            <p:ph type="body" idx="4294967295"/>
          </p:nvPr>
        </p:nvSpPr>
        <p:spPr>
          <a:xfrm>
            <a:off x="0" y="4621213"/>
            <a:ext cx="8382000" cy="4460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100"/>
              <a:t>Rajpurkar, Pranav. Zhang, Jian. Lopyrev, Konstantin. Liang, Percy. “SQuAD: 100,000+ Questions for Machine Comprehension of Text.” </a:t>
            </a:r>
            <a:r>
              <a:rPr lang="en" sz="1100" i="1"/>
              <a:t>Stanford University, Computer Science Department</a:t>
            </a:r>
            <a:r>
              <a:rPr lang="en" sz="1100"/>
              <a:t>. 11 October 2016.</a:t>
            </a:r>
            <a:endParaRPr sz="1100"/>
          </a:p>
        </p:txBody>
      </p:sp>
    </p:spTree>
    <p:extLst>
      <p:ext uri="{BB962C8B-B14F-4D97-AF65-F5344CB8AC3E}">
        <p14:creationId xmlns:p14="http://schemas.microsoft.com/office/powerpoint/2010/main" val="324131841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(SQuAD): 100,000+ Questions for Machine Comprehension of Text</a:t>
            </a:r>
            <a:endParaRPr sz="2400" dirty="0"/>
          </a:p>
        </p:txBody>
      </p:sp>
      <p:sp>
        <p:nvSpPr>
          <p:cNvPr id="273" name="Google Shape;273;p38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100" dirty="0">
                <a:solidFill>
                  <a:schemeClr val="lt2"/>
                </a:solidFill>
              </a:rPr>
              <a:t>Rajpurkar, Pranav. Zhang, Jian. Lopyrev, Konstantin. Liang, Percy. “SQuAD: 100,000+ Questions for Machine Comprehension of Text.” </a:t>
            </a:r>
            <a:r>
              <a:rPr lang="en" sz="1100" i="1" dirty="0">
                <a:solidFill>
                  <a:schemeClr val="lt2"/>
                </a:solidFill>
              </a:rPr>
              <a:t>Stanford University, Computer Science Department</a:t>
            </a:r>
            <a:r>
              <a:rPr lang="en" sz="1100" dirty="0">
                <a:solidFill>
                  <a:schemeClr val="lt2"/>
                </a:solidFill>
              </a:rPr>
              <a:t>. 11 October 2016.</a:t>
            </a:r>
            <a:endParaRPr sz="1100" dirty="0">
              <a:solidFill>
                <a:schemeClr val="lt2"/>
              </a:solidFill>
            </a:endParaRPr>
          </a:p>
        </p:txBody>
      </p:sp>
      <p:pic>
        <p:nvPicPr>
          <p:cNvPr id="274" name="Google Shape;27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9413" y="1219500"/>
            <a:ext cx="5341974" cy="36731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4878141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(SQuAD): 100,000+ Questions for Machine Comprehension of Text</a:t>
            </a:r>
            <a:endParaRPr sz="1800" dirty="0"/>
          </a:p>
        </p:txBody>
      </p:sp>
      <p:sp>
        <p:nvSpPr>
          <p:cNvPr id="281" name="Google Shape;281;p39"/>
          <p:cNvSpPr txBox="1">
            <a:spLocks noGrp="1"/>
          </p:cNvSpPr>
          <p:nvPr>
            <p:ph idx="1"/>
          </p:nvPr>
        </p:nvSpPr>
        <p:spPr>
          <a:xfrm>
            <a:off x="519643" y="1335611"/>
            <a:ext cx="8229600" cy="270299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Measurement of syntactic divergence:</a:t>
            </a:r>
            <a:endParaRPr dirty="0"/>
          </a:p>
        </p:txBody>
      </p:sp>
      <p:sp>
        <p:nvSpPr>
          <p:cNvPr id="282" name="Google Shape;282;p39"/>
          <p:cNvSpPr txBox="1">
            <a:spLocks noGrp="1"/>
          </p:cNvSpPr>
          <p:nvPr>
            <p:ph type="body" idx="4294967295"/>
          </p:nvPr>
        </p:nvSpPr>
        <p:spPr>
          <a:xfrm>
            <a:off x="0" y="4621213"/>
            <a:ext cx="8382000" cy="4460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100"/>
              <a:t>Rajpurkar, Pranav. Zhang, Jian. Lopyrev, Konstantin. Liang, Percy. “SQuAD: 100,000+ Questions for Machine Comprehension of Text.” </a:t>
            </a:r>
            <a:r>
              <a:rPr lang="en" sz="1100" i="1"/>
              <a:t>Stanford University, Computer Science Department</a:t>
            </a:r>
            <a:r>
              <a:rPr lang="en" sz="1100"/>
              <a:t>. 11 October 2016.</a:t>
            </a:r>
            <a:endParaRPr sz="1100"/>
          </a:p>
        </p:txBody>
      </p:sp>
      <p:pic>
        <p:nvPicPr>
          <p:cNvPr id="283" name="Google Shape;28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9242" y="2062633"/>
            <a:ext cx="3571758" cy="220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4443" y="2126482"/>
            <a:ext cx="3845613" cy="22034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8970890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4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(QANTA): A Neural Network for Factoid Question Answering Over Paragraphs</a:t>
            </a:r>
            <a:endParaRPr sz="2400" dirty="0"/>
          </a:p>
        </p:txBody>
      </p:sp>
      <p:sp>
        <p:nvSpPr>
          <p:cNvPr id="348" name="Google Shape;348;p47"/>
          <p:cNvSpPr txBox="1">
            <a:spLocks noGrp="1"/>
          </p:cNvSpPr>
          <p:nvPr>
            <p:ph idx="1"/>
          </p:nvPr>
        </p:nvSpPr>
        <p:spPr>
          <a:xfrm>
            <a:off x="254000" y="1428611"/>
            <a:ext cx="8229600" cy="270299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000" dirty="0"/>
              <a:t>Application: Answering questions from </a:t>
            </a:r>
            <a:r>
              <a:rPr lang="en" sz="2000" i="1" dirty="0"/>
              <a:t>Quiz Bowl</a:t>
            </a:r>
            <a:r>
              <a:rPr lang="en" sz="2000" dirty="0"/>
              <a:t>, a high school trivia competition. </a:t>
            </a:r>
            <a:endParaRPr sz="2000"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600" dirty="0"/>
              <a:t>The questions in this competition are </a:t>
            </a:r>
            <a:r>
              <a:rPr lang="en" sz="1600" i="1" dirty="0"/>
              <a:t>pyramidal</a:t>
            </a:r>
            <a:r>
              <a:rPr lang="en" sz="1600" dirty="0"/>
              <a:t>, meaning that the first clues given are very difficult, and later clues progressively become more leading. </a:t>
            </a:r>
            <a:endParaRPr sz="16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000" dirty="0"/>
              <a:t>Challenge: Develop a model that answers questions based on information that contains very limited key words pertaining to the answer.</a:t>
            </a:r>
            <a:endParaRPr sz="20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000" dirty="0"/>
              <a:t>Implementation: This model uses a dependency-tree recurrent neural net (DT-RNN) to condense meaning of phrases into “hidden vectors.”</a:t>
            </a:r>
            <a:endParaRPr sz="2000"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2000" dirty="0"/>
          </a:p>
        </p:txBody>
      </p:sp>
      <p:sp>
        <p:nvSpPr>
          <p:cNvPr id="349" name="Google Shape;349;p47"/>
          <p:cNvSpPr txBox="1">
            <a:spLocks noGrp="1"/>
          </p:cNvSpPr>
          <p:nvPr>
            <p:ph type="body" idx="4294967295"/>
          </p:nvPr>
        </p:nvSpPr>
        <p:spPr>
          <a:xfrm>
            <a:off x="0" y="4697413"/>
            <a:ext cx="8382000" cy="4460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100"/>
              <a:t>Iyyer, Mohit et al. “A Neural Network for Factoid Question Answering Over Paragraphs.” 2014.</a:t>
            </a:r>
            <a:endParaRPr sz="1100"/>
          </a:p>
        </p:txBody>
      </p:sp>
    </p:spTree>
    <p:extLst>
      <p:ext uri="{BB962C8B-B14F-4D97-AF65-F5344CB8AC3E}">
        <p14:creationId xmlns:p14="http://schemas.microsoft.com/office/powerpoint/2010/main" val="235482375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4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(QANTA): A Neural Network for Factoid Question Answering Over Paragraphs</a:t>
            </a:r>
            <a:endParaRPr sz="2400" dirty="0"/>
          </a:p>
        </p:txBody>
      </p:sp>
      <p:sp>
        <p:nvSpPr>
          <p:cNvPr id="357" name="Google Shape;357;p48"/>
          <p:cNvSpPr txBox="1">
            <a:spLocks noGrp="1"/>
          </p:cNvSpPr>
          <p:nvPr>
            <p:ph idx="1"/>
          </p:nvPr>
        </p:nvSpPr>
        <p:spPr>
          <a:xfrm>
            <a:off x="639762" y="4439398"/>
            <a:ext cx="8229600" cy="51285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100"/>
              <a:t>Iyyer, Mohit et al. “A Neural Network for Factoid Question Answering Over Paragraphs.” 2014.</a:t>
            </a:r>
            <a:endParaRPr sz="1100"/>
          </a:p>
        </p:txBody>
      </p:sp>
      <p:pic>
        <p:nvPicPr>
          <p:cNvPr id="356" name="Google Shape;356;p48"/>
          <p:cNvPicPr preferRelativeResize="0"/>
          <p:nvPr/>
        </p:nvPicPr>
        <p:blipFill rotWithShape="1">
          <a:blip r:embed="rId3">
            <a:alphaModFix/>
          </a:blip>
          <a:srcRect l="32378" t="44676" r="14191" b="28805"/>
          <a:stretch/>
        </p:blipFill>
        <p:spPr>
          <a:xfrm>
            <a:off x="147996" y="1647465"/>
            <a:ext cx="8538804" cy="238376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9322773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4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(QANTA): A Neural Network for Factoid Question Answering Over Paragraphs</a:t>
            </a:r>
            <a:endParaRPr sz="2400" dirty="0"/>
          </a:p>
        </p:txBody>
      </p:sp>
      <p:sp>
        <p:nvSpPr>
          <p:cNvPr id="367" name="Google Shape;367;p49"/>
          <p:cNvSpPr txBox="1">
            <a:spLocks noGrp="1"/>
          </p:cNvSpPr>
          <p:nvPr>
            <p:ph idx="1"/>
          </p:nvPr>
        </p:nvSpPr>
        <p:spPr>
          <a:xfrm>
            <a:off x="452185" y="1131524"/>
            <a:ext cx="8229600" cy="270299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Recursive computation of hidden vectors:</a:t>
            </a:r>
            <a:endParaRPr dirty="0"/>
          </a:p>
        </p:txBody>
      </p:sp>
      <p:sp>
        <p:nvSpPr>
          <p:cNvPr id="368" name="Google Shape;368;p49"/>
          <p:cNvSpPr txBox="1">
            <a:spLocks noGrp="1"/>
          </p:cNvSpPr>
          <p:nvPr>
            <p:ph type="body" idx="4294967295"/>
          </p:nvPr>
        </p:nvSpPr>
        <p:spPr>
          <a:xfrm>
            <a:off x="0" y="4697413"/>
            <a:ext cx="8382000" cy="4460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100"/>
              <a:t>Iyyer, Mohit et al. “A Neural Network for Factoid Question Answering Over Paragraphs.” 2014.</a:t>
            </a:r>
            <a:endParaRPr sz="1100"/>
          </a:p>
        </p:txBody>
      </p:sp>
      <p:pic>
        <p:nvPicPr>
          <p:cNvPr id="364" name="Google Shape;364;p49"/>
          <p:cNvPicPr preferRelativeResize="0"/>
          <p:nvPr/>
        </p:nvPicPr>
        <p:blipFill rotWithShape="1">
          <a:blip r:embed="rId3">
            <a:alphaModFix/>
          </a:blip>
          <a:srcRect l="32158" t="30035" r="11963" b="43524"/>
          <a:stretch/>
        </p:blipFill>
        <p:spPr>
          <a:xfrm>
            <a:off x="1073666" y="1881197"/>
            <a:ext cx="7006673" cy="1764593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49"/>
          <p:cNvPicPr preferRelativeResize="0"/>
          <p:nvPr/>
        </p:nvPicPr>
        <p:blipFill rotWithShape="1">
          <a:blip r:embed="rId3">
            <a:alphaModFix/>
          </a:blip>
          <a:srcRect l="32158" t="78400" r="11963" b="13422"/>
          <a:stretch/>
        </p:blipFill>
        <p:spPr>
          <a:xfrm>
            <a:off x="1109718" y="4139295"/>
            <a:ext cx="6347294" cy="49437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49"/>
          <p:cNvPicPr preferRelativeResize="0"/>
          <p:nvPr/>
        </p:nvPicPr>
        <p:blipFill rotWithShape="1">
          <a:blip r:embed="rId4">
            <a:alphaModFix/>
          </a:blip>
          <a:srcRect l="34887" t="51425" r="30641" b="45497"/>
          <a:stretch/>
        </p:blipFill>
        <p:spPr>
          <a:xfrm>
            <a:off x="2368088" y="3747810"/>
            <a:ext cx="4397794" cy="2089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6019319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(QANTA): A Neural Network for Factoid Question Answering Over Paragraphs</a:t>
            </a:r>
            <a:endParaRPr sz="2400" dirty="0"/>
          </a:p>
        </p:txBody>
      </p:sp>
      <p:sp>
        <p:nvSpPr>
          <p:cNvPr id="375" name="Google Shape;375;p50"/>
          <p:cNvSpPr txBox="1">
            <a:spLocks noGrp="1"/>
          </p:cNvSpPr>
          <p:nvPr>
            <p:ph idx="1"/>
          </p:nvPr>
        </p:nvSpPr>
        <p:spPr>
          <a:xfrm>
            <a:off x="457200" y="1246909"/>
            <a:ext cx="8229600" cy="270299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Computation of parameters from error minimization:</a:t>
            </a:r>
            <a:endParaRPr dirty="0"/>
          </a:p>
        </p:txBody>
      </p:sp>
      <p:sp>
        <p:nvSpPr>
          <p:cNvPr id="377" name="Google Shape;377;p50"/>
          <p:cNvSpPr txBox="1">
            <a:spLocks noGrp="1"/>
          </p:cNvSpPr>
          <p:nvPr>
            <p:ph type="body" idx="4294967295"/>
          </p:nvPr>
        </p:nvSpPr>
        <p:spPr>
          <a:xfrm>
            <a:off x="0" y="4697413"/>
            <a:ext cx="8382000" cy="4460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100"/>
              <a:t>Iyyer, Mohit et al. “A Neural Network for Factoid Question Answering Over Paragraphs.” 2014.</a:t>
            </a:r>
            <a:endParaRPr sz="1100"/>
          </a:p>
        </p:txBody>
      </p:sp>
      <p:pic>
        <p:nvPicPr>
          <p:cNvPr id="376" name="Google Shape;376;p50"/>
          <p:cNvPicPr preferRelativeResize="0"/>
          <p:nvPr/>
        </p:nvPicPr>
        <p:blipFill rotWithShape="1">
          <a:blip r:embed="rId3">
            <a:alphaModFix/>
          </a:blip>
          <a:srcRect l="34896" t="55768" r="14725" b="19196"/>
          <a:stretch/>
        </p:blipFill>
        <p:spPr>
          <a:xfrm>
            <a:off x="834864" y="2172570"/>
            <a:ext cx="7463561" cy="208634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7865833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5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(QANTA): A Neural Network for Factoid Question Answering Over Paragraphs</a:t>
            </a:r>
            <a:endParaRPr sz="2400" dirty="0"/>
          </a:p>
        </p:txBody>
      </p:sp>
      <p:sp>
        <p:nvSpPr>
          <p:cNvPr id="384" name="Google Shape;384;p51"/>
          <p:cNvSpPr txBox="1">
            <a:spLocks noGrp="1"/>
          </p:cNvSpPr>
          <p:nvPr>
            <p:ph idx="1"/>
          </p:nvPr>
        </p:nvSpPr>
        <p:spPr>
          <a:xfrm>
            <a:off x="365125" y="1094314"/>
            <a:ext cx="8229600" cy="270299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Experiments:</a:t>
            </a:r>
            <a:endParaRPr dirty="0"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QANTA was trained on questions used in </a:t>
            </a:r>
            <a:r>
              <a:rPr lang="en" i="1" dirty="0"/>
              <a:t>Quiz Bowl</a:t>
            </a:r>
            <a:r>
              <a:rPr lang="en" dirty="0"/>
              <a:t> tournaments between 1998 and 2013.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Only questions from the History and Literature sections were used (as these were the largest datasets).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Both questions and answers were altered to make keyword recognition more feasible (using Whoosh).</a:t>
            </a:r>
            <a:endParaRPr dirty="0"/>
          </a:p>
        </p:txBody>
      </p:sp>
      <p:sp>
        <p:nvSpPr>
          <p:cNvPr id="385" name="Google Shape;385;p51"/>
          <p:cNvSpPr txBox="1">
            <a:spLocks noGrp="1"/>
          </p:cNvSpPr>
          <p:nvPr>
            <p:ph type="body" idx="4294967295"/>
          </p:nvPr>
        </p:nvSpPr>
        <p:spPr>
          <a:xfrm>
            <a:off x="0" y="4697413"/>
            <a:ext cx="8382000" cy="4460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100"/>
              <a:t>Iyyer, Mohit et al. “A Neural Network for Factoid Question Answering Over Paragraphs.” 2014.</a:t>
            </a:r>
            <a:endParaRPr sz="1100"/>
          </a:p>
        </p:txBody>
      </p:sp>
    </p:spTree>
    <p:extLst>
      <p:ext uri="{BB962C8B-B14F-4D97-AF65-F5344CB8AC3E}">
        <p14:creationId xmlns:p14="http://schemas.microsoft.com/office/powerpoint/2010/main" val="264541093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5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(QANTA): A Neural Network for Factoid Question Answering Over Paragraphs</a:t>
            </a:r>
            <a:endParaRPr sz="2400" dirty="0"/>
          </a:p>
        </p:txBody>
      </p:sp>
      <p:sp>
        <p:nvSpPr>
          <p:cNvPr id="392" name="Google Shape;392;p52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Sample </a:t>
            </a:r>
            <a:r>
              <a:rPr lang="en" i="1" dirty="0"/>
              <a:t>QuizBowl </a:t>
            </a:r>
            <a:r>
              <a:rPr lang="en" dirty="0"/>
              <a:t>question:</a:t>
            </a:r>
            <a:endParaRPr dirty="0"/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600" dirty="0"/>
              <a:t>These substances can use either using a ping-pong mechanism or a ternary complex intermediate. </a:t>
            </a:r>
            <a:endParaRPr sz="1600" dirty="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/>
          </a:p>
        </p:txBody>
      </p:sp>
      <p:sp>
        <p:nvSpPr>
          <p:cNvPr id="393" name="Google Shape;393;p52"/>
          <p:cNvSpPr txBox="1">
            <a:spLocks noGrp="1"/>
          </p:cNvSpPr>
          <p:nvPr>
            <p:ph type="body" idx="4294967295"/>
          </p:nvPr>
        </p:nvSpPr>
        <p:spPr>
          <a:xfrm>
            <a:off x="0" y="4697413"/>
            <a:ext cx="8382000" cy="4460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100"/>
              <a:t>https://docs.google.com/viewer?a=v&amp;pid=sites&amp;srcid=d2xwcy5uZXR8d2xocy1xdWl6LWJvd2x8Z3g6Mzk2ZmQ5ZTJiMmRjNzljMg</a:t>
            </a:r>
            <a:endParaRPr sz="1100"/>
          </a:p>
        </p:txBody>
      </p:sp>
    </p:spTree>
    <p:extLst>
      <p:ext uri="{BB962C8B-B14F-4D97-AF65-F5344CB8AC3E}">
        <p14:creationId xmlns:p14="http://schemas.microsoft.com/office/powerpoint/2010/main" val="69906675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5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(QANTA): A Neural Network for Factoid Question Answering Over Paragraphs</a:t>
            </a:r>
            <a:endParaRPr sz="2400" dirty="0"/>
          </a:p>
        </p:txBody>
      </p:sp>
      <p:sp>
        <p:nvSpPr>
          <p:cNvPr id="400" name="Google Shape;400;p53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Sample </a:t>
            </a:r>
            <a:r>
              <a:rPr lang="en" i="1"/>
              <a:t>QuizBowl </a:t>
            </a:r>
            <a:r>
              <a:rPr lang="en"/>
              <a:t>question:</a:t>
            </a:r>
            <a:endParaRPr/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600"/>
              <a:t>These substances can use either using a ping-pong mechanism or a ternary complex intermediate. </a:t>
            </a:r>
            <a:endParaRPr sz="16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One model of them defines the parameters K-m and V-max and uses a steady-state approximation. </a:t>
            </a:r>
            <a:endParaRPr sz="16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</p:txBody>
      </p:sp>
      <p:sp>
        <p:nvSpPr>
          <p:cNvPr id="401" name="Google Shape;401;p53"/>
          <p:cNvSpPr txBox="1">
            <a:spLocks noGrp="1"/>
          </p:cNvSpPr>
          <p:nvPr>
            <p:ph type="body" idx="4294967295"/>
          </p:nvPr>
        </p:nvSpPr>
        <p:spPr>
          <a:xfrm>
            <a:off x="0" y="4697413"/>
            <a:ext cx="8382000" cy="4460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100"/>
              <a:t>https://docs.google.com/viewer?a=v&amp;pid=sites&amp;srcid=d2xwcy5uZXR8d2xocy1xdWl6LWJvd2x8Z3g6Mzk2ZmQ5ZTJiMmRjNzljMg</a:t>
            </a:r>
            <a:endParaRPr sz="1100"/>
          </a:p>
        </p:txBody>
      </p:sp>
    </p:spTree>
    <p:extLst>
      <p:ext uri="{BB962C8B-B14F-4D97-AF65-F5344CB8AC3E}">
        <p14:creationId xmlns:p14="http://schemas.microsoft.com/office/powerpoint/2010/main" val="27474457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254000" y="230140"/>
            <a:ext cx="8432800" cy="701843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IBM’s Watson</a:t>
            </a:r>
          </a:p>
        </p:txBody>
      </p:sp>
      <p:pic>
        <p:nvPicPr>
          <p:cNvPr id="20483" name="Picture 5" descr="http://2eq9hztv2wc1k6odx469m9znq0.wpengine.netdna-cdn.com/wp-content/uploads/IBM-Watso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824" y="931984"/>
            <a:ext cx="7650225" cy="37534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84" name="Rectangle 2"/>
          <p:cNvSpPr>
            <a:spLocks noChangeArrowheads="1"/>
          </p:cNvSpPr>
          <p:nvPr/>
        </p:nvSpPr>
        <p:spPr bwMode="auto">
          <a:xfrm>
            <a:off x="3465929" y="4685390"/>
            <a:ext cx="555371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>
                <a:hlinkClick r:id="rId4"/>
              </a:rPr>
              <a:t>http://www.geekwire.com/2013/ibm-takes-watson-cloud/</a:t>
            </a:r>
            <a:r>
              <a:rPr lang="en-US" altLang="en-US" sz="1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64400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5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(QANTA): A Neural Network for Factoid Question Answering Over Paragraphs</a:t>
            </a:r>
            <a:endParaRPr sz="2400" dirty="0"/>
          </a:p>
        </p:txBody>
      </p:sp>
      <p:sp>
        <p:nvSpPr>
          <p:cNvPr id="408" name="Google Shape;408;p54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Sample </a:t>
            </a:r>
            <a:r>
              <a:rPr lang="en" i="1" dirty="0"/>
              <a:t>QuizBowl </a:t>
            </a:r>
            <a:r>
              <a:rPr lang="en" dirty="0"/>
              <a:t>question:</a:t>
            </a:r>
            <a:endParaRPr dirty="0"/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600" dirty="0"/>
              <a:t>These substances can use either using a ping-pong mechanism or a ternary complex intermediate. </a:t>
            </a:r>
            <a:endParaRPr sz="16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One model of them defines the parameters K-m and V-max and uses a steady-state approximation. </a:t>
            </a:r>
            <a:endParaRPr sz="16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They can be inhibited non-competitively and competitively, and the change in their structure during substrate binding is described by the (*) induced-fit model. They can be allosterically regulated and perform their action at their active site. For 10 points, name these proteins that catalyze reactions.</a:t>
            </a:r>
            <a:endParaRPr sz="1600" dirty="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/>
          </a:p>
        </p:txBody>
      </p:sp>
      <p:sp>
        <p:nvSpPr>
          <p:cNvPr id="409" name="Google Shape;409;p54"/>
          <p:cNvSpPr txBox="1">
            <a:spLocks noGrp="1"/>
          </p:cNvSpPr>
          <p:nvPr>
            <p:ph type="body" idx="4294967295"/>
          </p:nvPr>
        </p:nvSpPr>
        <p:spPr>
          <a:xfrm>
            <a:off x="0" y="4697413"/>
            <a:ext cx="8382000" cy="4460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100"/>
              <a:t>https://docs.google.com/viewer?a=v&amp;pid=sites&amp;srcid=d2xwcy5uZXR8d2xocy1xdWl6LWJvd2x8Z3g6Mzk2ZmQ5ZTJiMmRjNzljMg</a:t>
            </a:r>
            <a:endParaRPr sz="1100"/>
          </a:p>
        </p:txBody>
      </p:sp>
    </p:spTree>
    <p:extLst>
      <p:ext uri="{BB962C8B-B14F-4D97-AF65-F5344CB8AC3E}">
        <p14:creationId xmlns:p14="http://schemas.microsoft.com/office/powerpoint/2010/main" val="105168971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5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(QANTA): A Neural Network for Factoid Question Answering Over Paragraphs</a:t>
            </a:r>
            <a:endParaRPr sz="2400" dirty="0"/>
          </a:p>
        </p:txBody>
      </p:sp>
      <p:sp>
        <p:nvSpPr>
          <p:cNvPr id="416" name="Google Shape;416;p55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Sample </a:t>
            </a:r>
            <a:r>
              <a:rPr lang="en" i="1"/>
              <a:t>QuizBowl </a:t>
            </a:r>
            <a:r>
              <a:rPr lang="en"/>
              <a:t>question: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ANSWER: Enzymes</a:t>
            </a:r>
            <a:endParaRPr sz="1600"/>
          </a:p>
        </p:txBody>
      </p:sp>
      <p:sp>
        <p:nvSpPr>
          <p:cNvPr id="417" name="Google Shape;417;p55"/>
          <p:cNvSpPr txBox="1">
            <a:spLocks noGrp="1"/>
          </p:cNvSpPr>
          <p:nvPr>
            <p:ph type="body" idx="4294967295"/>
          </p:nvPr>
        </p:nvSpPr>
        <p:spPr>
          <a:xfrm>
            <a:off x="0" y="4697413"/>
            <a:ext cx="8382000" cy="4460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100"/>
              <a:t>https://docs.google.com/viewer?a=v&amp;pid=sites&amp;srcid=d2xwcy5uZXR8d2xocy1xdWl6LWJvd2x8Z3g6Mzk2ZmQ5ZTJiMmRjNzljMg</a:t>
            </a:r>
            <a:endParaRPr sz="1100"/>
          </a:p>
        </p:txBody>
      </p:sp>
    </p:spTree>
    <p:extLst>
      <p:ext uri="{BB962C8B-B14F-4D97-AF65-F5344CB8AC3E}">
        <p14:creationId xmlns:p14="http://schemas.microsoft.com/office/powerpoint/2010/main" val="388791299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5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(QANTA): A Neural Network for Factoid Question Answering Over Paragraphs</a:t>
            </a:r>
            <a:endParaRPr sz="2400" dirty="0"/>
          </a:p>
        </p:txBody>
      </p:sp>
      <p:sp>
        <p:nvSpPr>
          <p:cNvPr id="424" name="Google Shape;424;p56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Performance:</a:t>
            </a:r>
            <a:endParaRPr/>
          </a:p>
          <a:p>
            <a:pPr marL="4572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426" name="Google Shape;426;p56"/>
          <p:cNvSpPr txBox="1">
            <a:spLocks noGrp="1"/>
          </p:cNvSpPr>
          <p:nvPr>
            <p:ph type="body" idx="4294967295"/>
          </p:nvPr>
        </p:nvSpPr>
        <p:spPr>
          <a:xfrm>
            <a:off x="0" y="4697413"/>
            <a:ext cx="8382000" cy="4460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100"/>
              <a:t>Iyyer, Mohit et al. “A Neural Network for Factoid Question Answering Over Paragraphs.” 2014.</a:t>
            </a:r>
            <a:endParaRPr sz="1100"/>
          </a:p>
        </p:txBody>
      </p:sp>
      <p:pic>
        <p:nvPicPr>
          <p:cNvPr id="425" name="Google Shape;425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4600" y="2349575"/>
            <a:ext cx="4476700" cy="21948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4577632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5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(QANTA): A Neural Network for Factoid Question Answering Over Paragraphs</a:t>
            </a:r>
            <a:endParaRPr sz="2400" dirty="0"/>
          </a:p>
        </p:txBody>
      </p:sp>
      <p:sp>
        <p:nvSpPr>
          <p:cNvPr id="433" name="Google Shape;433;p57"/>
          <p:cNvSpPr txBox="1">
            <a:spLocks noGrp="1"/>
          </p:cNvSpPr>
          <p:nvPr>
            <p:ph idx="1"/>
          </p:nvPr>
        </p:nvSpPr>
        <p:spPr>
          <a:xfrm>
            <a:off x="355600" y="1394605"/>
            <a:ext cx="8229600" cy="270299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Performance:</a:t>
            </a:r>
            <a:endParaRPr dirty="0"/>
          </a:p>
          <a:p>
            <a:pPr marL="4572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435" name="Google Shape;435;p57"/>
          <p:cNvSpPr txBox="1">
            <a:spLocks noGrp="1"/>
          </p:cNvSpPr>
          <p:nvPr>
            <p:ph type="body" idx="4294967295"/>
          </p:nvPr>
        </p:nvSpPr>
        <p:spPr>
          <a:xfrm>
            <a:off x="0" y="4697413"/>
            <a:ext cx="8382000" cy="4460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100"/>
              <a:t>Iyyer, Mohit et al. “A Neural Network for Factoid Question Answering Over Paragraphs.” 2014.</a:t>
            </a:r>
            <a:endParaRPr sz="1100"/>
          </a:p>
        </p:txBody>
      </p:sp>
      <p:pic>
        <p:nvPicPr>
          <p:cNvPr id="434" name="Google Shape;434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361" y="2007070"/>
            <a:ext cx="8954155" cy="224351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8956079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5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(QANTA): A Neural Network for Factoid Question Answering Over Paragraphs</a:t>
            </a:r>
            <a:endParaRPr sz="2400" dirty="0"/>
          </a:p>
        </p:txBody>
      </p:sp>
      <p:sp>
        <p:nvSpPr>
          <p:cNvPr id="442" name="Google Shape;442;p58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Summary:</a:t>
            </a:r>
            <a:endParaRPr dirty="0"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QANTA outperforms BOW and IR models in answering </a:t>
            </a:r>
            <a:r>
              <a:rPr lang="en" i="1" dirty="0"/>
              <a:t>factoid, pyramidal questions</a:t>
            </a:r>
            <a:r>
              <a:rPr lang="en" dirty="0"/>
              <a:t>.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This paper contributes a model that understands and applies </a:t>
            </a:r>
            <a:r>
              <a:rPr lang="en" i="1" dirty="0"/>
              <a:t>sentence compositionality</a:t>
            </a:r>
            <a:r>
              <a:rPr lang="en" dirty="0"/>
              <a:t> to question answering.</a:t>
            </a:r>
            <a:endParaRPr dirty="0"/>
          </a:p>
          <a:p>
            <a:pPr marL="4572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443" name="Google Shape;443;p58"/>
          <p:cNvSpPr txBox="1">
            <a:spLocks noGrp="1"/>
          </p:cNvSpPr>
          <p:nvPr>
            <p:ph type="body" idx="4294967295"/>
          </p:nvPr>
        </p:nvSpPr>
        <p:spPr>
          <a:xfrm>
            <a:off x="0" y="4697413"/>
            <a:ext cx="8382000" cy="4460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100"/>
              <a:t>Iyyer, Mohit et al. “A Neural Network for Factoid Question Answering Over Paragraphs.” 2014.</a:t>
            </a:r>
            <a:endParaRPr sz="1100"/>
          </a:p>
        </p:txBody>
      </p:sp>
    </p:spTree>
    <p:extLst>
      <p:ext uri="{BB962C8B-B14F-4D97-AF65-F5344CB8AC3E}">
        <p14:creationId xmlns:p14="http://schemas.microsoft.com/office/powerpoint/2010/main" val="138116749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(SQuAD): 100,000+ Questions for Machine Comprehension of Text</a:t>
            </a:r>
            <a:endParaRPr sz="1800" dirty="0"/>
          </a:p>
        </p:txBody>
      </p:sp>
      <p:sp>
        <p:nvSpPr>
          <p:cNvPr id="291" name="Google Shape;291;p40"/>
          <p:cNvSpPr txBox="1">
            <a:spLocks noGrp="1"/>
          </p:cNvSpPr>
          <p:nvPr>
            <p:ph idx="1"/>
          </p:nvPr>
        </p:nvSpPr>
        <p:spPr>
          <a:xfrm>
            <a:off x="185173" y="1334036"/>
            <a:ext cx="8781845" cy="270299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Method:</a:t>
            </a:r>
            <a:endParaRPr sz="2400" dirty="0"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 sz="2400" dirty="0"/>
              <a:t>Develop a set of candidate sentence spans using Stanford CoreNLP.</a:t>
            </a:r>
            <a:endParaRPr sz="24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400" dirty="0"/>
              <a:t>Apply sliding window approach (Richardson et al.) to get best candidates.</a:t>
            </a:r>
            <a:endParaRPr sz="24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400" dirty="0"/>
              <a:t>Apply logistic regression model.</a:t>
            </a:r>
            <a:endParaRPr sz="24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400" dirty="0"/>
              <a:t>Evaluate performance.</a:t>
            </a:r>
            <a:endParaRPr sz="2400" dirty="0"/>
          </a:p>
        </p:txBody>
      </p:sp>
      <p:sp>
        <p:nvSpPr>
          <p:cNvPr id="292" name="Google Shape;292;p40"/>
          <p:cNvSpPr txBox="1">
            <a:spLocks noGrp="1"/>
          </p:cNvSpPr>
          <p:nvPr>
            <p:ph type="body" idx="4294967295"/>
          </p:nvPr>
        </p:nvSpPr>
        <p:spPr>
          <a:xfrm>
            <a:off x="0" y="4621213"/>
            <a:ext cx="8382000" cy="4460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100"/>
              <a:t>Rajpurkar, Pranav. Zhang, Jian. Lopyrev, Konstantin. Liang, Percy. “SQuAD: 100,000+ Questions for Machine Comprehension of Text.” </a:t>
            </a:r>
            <a:r>
              <a:rPr lang="en" sz="1100" i="1"/>
              <a:t>Stanford University, Computer Science Department</a:t>
            </a:r>
            <a:r>
              <a:rPr lang="en" sz="1100"/>
              <a:t>. 11 October 2016.</a:t>
            </a:r>
            <a:endParaRPr sz="1100"/>
          </a:p>
        </p:txBody>
      </p:sp>
    </p:spTree>
    <p:extLst>
      <p:ext uri="{BB962C8B-B14F-4D97-AF65-F5344CB8AC3E}">
        <p14:creationId xmlns:p14="http://schemas.microsoft.com/office/powerpoint/2010/main" val="285101887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(SQuAD): 100,000+ Questions for Machine Comprehension of Text</a:t>
            </a:r>
            <a:endParaRPr sz="1800" dirty="0"/>
          </a:p>
        </p:txBody>
      </p:sp>
      <p:sp>
        <p:nvSpPr>
          <p:cNvPr id="299" name="Google Shape;299;p41"/>
          <p:cNvSpPr txBox="1">
            <a:spLocks noGrp="1"/>
          </p:cNvSpPr>
          <p:nvPr>
            <p:ph idx="1"/>
          </p:nvPr>
        </p:nvSpPr>
        <p:spPr>
          <a:xfrm>
            <a:off x="108155" y="1231889"/>
            <a:ext cx="4699819" cy="270299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Logistic regression model:</a:t>
            </a:r>
            <a:endParaRPr sz="1200" dirty="0"/>
          </a:p>
          <a:p>
            <a:pPr marL="457200" marR="0" lvl="0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</a:pPr>
            <a:r>
              <a:rPr lang="en" sz="1800" dirty="0"/>
              <a:t>Candidate answers were evaluated based on certain features.</a:t>
            </a:r>
            <a:endParaRPr sz="1800" dirty="0"/>
          </a:p>
          <a:p>
            <a: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800" dirty="0"/>
              <a:t>The model was then trained on the answer choices using AdaGrad (gradient-based optimization algorithm).</a:t>
            </a:r>
            <a:endParaRPr sz="1800" dirty="0"/>
          </a:p>
          <a:p>
            <a: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800" dirty="0"/>
              <a:t>L</a:t>
            </a:r>
            <a:r>
              <a:rPr lang="en" sz="1800" baseline="-25000" dirty="0"/>
              <a:t>2</a:t>
            </a:r>
            <a:r>
              <a:rPr lang="en" sz="1800" dirty="0"/>
              <a:t> regularization is used in training the model.</a:t>
            </a:r>
            <a:endParaRPr sz="1800" dirty="0"/>
          </a:p>
        </p:txBody>
      </p:sp>
      <p:sp>
        <p:nvSpPr>
          <p:cNvPr id="300" name="Google Shape;300;p41"/>
          <p:cNvSpPr txBox="1">
            <a:spLocks noGrp="1"/>
          </p:cNvSpPr>
          <p:nvPr>
            <p:ph type="body" idx="4294967295"/>
          </p:nvPr>
        </p:nvSpPr>
        <p:spPr>
          <a:xfrm>
            <a:off x="0" y="4621213"/>
            <a:ext cx="8382000" cy="4460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100"/>
              <a:t>Rajpurkar, Pranav. Zhang, Jian. Lopyrev, Konstantin. Liang, Percy. “SQuAD: 100,000+ Questions for Machine Comprehension of Text.” </a:t>
            </a:r>
            <a:r>
              <a:rPr lang="en" sz="1100" i="1"/>
              <a:t>Stanford University, Computer Science Department</a:t>
            </a:r>
            <a:r>
              <a:rPr lang="en" sz="1100"/>
              <a:t>. 11 October 2016.</a:t>
            </a:r>
            <a:endParaRPr sz="1100"/>
          </a:p>
        </p:txBody>
      </p:sp>
      <p:sp>
        <p:nvSpPr>
          <p:cNvPr id="301" name="Google Shape;301;p41"/>
          <p:cNvSpPr txBox="1">
            <a:spLocks noGrp="1"/>
          </p:cNvSpPr>
          <p:nvPr>
            <p:ph type="body" idx="4294967295"/>
          </p:nvPr>
        </p:nvSpPr>
        <p:spPr>
          <a:xfrm>
            <a:off x="4868862" y="1233887"/>
            <a:ext cx="4000500" cy="27098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Features:</a:t>
            </a:r>
            <a:endParaRPr sz="1200" dirty="0"/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 sz="1800" dirty="0"/>
              <a:t>Matching Word/Bigram Frequencies</a:t>
            </a:r>
            <a:endParaRPr sz="1800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800" dirty="0"/>
              <a:t>Root Match</a:t>
            </a:r>
            <a:endParaRPr sz="1800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800" dirty="0"/>
              <a:t>Lengths</a:t>
            </a:r>
            <a:endParaRPr sz="1800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800" dirty="0"/>
              <a:t>Span Word Frequencies</a:t>
            </a:r>
            <a:endParaRPr sz="1800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800" dirty="0"/>
              <a:t>Constituent Label</a:t>
            </a:r>
            <a:endParaRPr sz="1800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800" dirty="0"/>
              <a:t>Span POS Tags</a:t>
            </a:r>
            <a:endParaRPr sz="1800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800" dirty="0"/>
              <a:t>Lexicalized</a:t>
            </a:r>
            <a:endParaRPr sz="1800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800" dirty="0"/>
              <a:t>Dependency Tree Paths</a:t>
            </a:r>
            <a:endParaRPr sz="1800"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800" dirty="0"/>
          </a:p>
        </p:txBody>
      </p:sp>
    </p:spTree>
    <p:extLst>
      <p:ext uri="{BB962C8B-B14F-4D97-AF65-F5344CB8AC3E}">
        <p14:creationId xmlns:p14="http://schemas.microsoft.com/office/powerpoint/2010/main" val="76922493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(SQuAD): 100,000+ Questions for Machine Comprehension of Text</a:t>
            </a:r>
            <a:endParaRPr sz="1800" dirty="0"/>
          </a:p>
        </p:txBody>
      </p:sp>
      <p:sp>
        <p:nvSpPr>
          <p:cNvPr id="308" name="Google Shape;308;p42"/>
          <p:cNvSpPr txBox="1">
            <a:spLocks noGrp="1"/>
          </p:cNvSpPr>
          <p:nvPr>
            <p:ph idx="1"/>
          </p:nvPr>
        </p:nvSpPr>
        <p:spPr>
          <a:xfrm>
            <a:off x="152399" y="1421712"/>
            <a:ext cx="8785123" cy="288545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Experiments and results:</a:t>
            </a:r>
            <a:endParaRPr sz="2000" dirty="0"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 sz="2000" dirty="0"/>
              <a:t>Used </a:t>
            </a:r>
            <a:r>
              <a:rPr lang="en" sz="2000" i="1" dirty="0"/>
              <a:t>exact match</a:t>
            </a:r>
            <a:r>
              <a:rPr lang="en" sz="2000" dirty="0"/>
              <a:t> and </a:t>
            </a:r>
            <a:r>
              <a:rPr lang="en" sz="2000" i="1" dirty="0"/>
              <a:t>F1 score</a:t>
            </a:r>
            <a:r>
              <a:rPr lang="en" sz="2000" dirty="0"/>
              <a:t> to evaluate accuracy.</a:t>
            </a:r>
            <a:endParaRPr sz="20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000" dirty="0"/>
              <a:t>The results of the logistic regression model were compared with both baseline performance and human performance.</a:t>
            </a:r>
            <a:endParaRPr sz="20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000" dirty="0"/>
              <a:t>A procedure called “feature ablations” was used to determine on which features the model performed the highest.</a:t>
            </a:r>
            <a:endParaRPr sz="20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000" dirty="0"/>
              <a:t>The authors also analyzed performance based on answer type.</a:t>
            </a:r>
            <a:endParaRPr sz="2000" dirty="0"/>
          </a:p>
        </p:txBody>
      </p:sp>
      <p:sp>
        <p:nvSpPr>
          <p:cNvPr id="309" name="Google Shape;309;p42"/>
          <p:cNvSpPr txBox="1">
            <a:spLocks noGrp="1"/>
          </p:cNvSpPr>
          <p:nvPr>
            <p:ph type="body" idx="4294967295"/>
          </p:nvPr>
        </p:nvSpPr>
        <p:spPr>
          <a:xfrm>
            <a:off x="0" y="4621213"/>
            <a:ext cx="8382000" cy="4460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100"/>
              <a:t>Rajpurkar, Pranav. Zhang, Jian. Lopyrev, Konstantin. Liang, Percy. “SQuAD: 100,000+ Questions for Machine Comprehension of Text.” </a:t>
            </a:r>
            <a:r>
              <a:rPr lang="en" sz="1100" i="1"/>
              <a:t>Stanford University, Computer Science Department</a:t>
            </a:r>
            <a:r>
              <a:rPr lang="en" sz="1100"/>
              <a:t>. 11 October 2016.</a:t>
            </a:r>
            <a:endParaRPr sz="1100"/>
          </a:p>
        </p:txBody>
      </p:sp>
    </p:spTree>
    <p:extLst>
      <p:ext uri="{BB962C8B-B14F-4D97-AF65-F5344CB8AC3E}">
        <p14:creationId xmlns:p14="http://schemas.microsoft.com/office/powerpoint/2010/main" val="370655304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(SQuAD): 100,000+ Questions for Machine Comprehension of Text</a:t>
            </a:r>
            <a:endParaRPr sz="1800" dirty="0"/>
          </a:p>
        </p:txBody>
      </p:sp>
      <p:sp>
        <p:nvSpPr>
          <p:cNvPr id="318" name="Google Shape;318;p43"/>
          <p:cNvSpPr txBox="1">
            <a:spLocks noGrp="1"/>
          </p:cNvSpPr>
          <p:nvPr>
            <p:ph idx="1"/>
          </p:nvPr>
        </p:nvSpPr>
        <p:spPr>
          <a:xfrm>
            <a:off x="562991" y="4324617"/>
            <a:ext cx="8229600" cy="65050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100"/>
              <a:t>Rajpurkar, Pranav. Zhang, Jian. Lopyrev, Konstantin. Liang, Percy. “SQuAD: 100,000+ Questions for Machine Comprehension of Text.” </a:t>
            </a:r>
            <a:r>
              <a:rPr lang="en" sz="1100" i="1"/>
              <a:t>Stanford University, Computer Science Department</a:t>
            </a:r>
            <a:r>
              <a:rPr lang="en" sz="1100"/>
              <a:t>. 11 October 2016.</a:t>
            </a:r>
            <a:endParaRPr sz="1100"/>
          </a:p>
        </p:txBody>
      </p:sp>
      <p:pic>
        <p:nvPicPr>
          <p:cNvPr id="316" name="Google Shape;316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001" y="1302797"/>
            <a:ext cx="4467344" cy="262055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32959" y="1171102"/>
            <a:ext cx="3682651" cy="303169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4089230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(SQuAD): 100,000+ Questions for Machine Comprehension of Text</a:t>
            </a:r>
            <a:endParaRPr sz="1800" dirty="0"/>
          </a:p>
        </p:txBody>
      </p:sp>
      <p:sp>
        <p:nvSpPr>
          <p:cNvPr id="327" name="Google Shape;327;p44"/>
          <p:cNvSpPr txBox="1">
            <a:spLocks noGrp="1"/>
          </p:cNvSpPr>
          <p:nvPr>
            <p:ph idx="1"/>
          </p:nvPr>
        </p:nvSpPr>
        <p:spPr>
          <a:xfrm>
            <a:off x="355600" y="4450599"/>
            <a:ext cx="8229600" cy="5816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100" dirty="0"/>
              <a:t>Rajpurkar, Pranav. Zhang, Jian. Lopyrev, Konstantin. Liang, Percy. “SQuAD: 100,000+ Questions for Machine Comprehension of Text.” </a:t>
            </a:r>
            <a:r>
              <a:rPr lang="en" sz="1100" i="1" dirty="0"/>
              <a:t>Stanford University, Computer Science Department</a:t>
            </a:r>
            <a:r>
              <a:rPr lang="en" sz="1100" dirty="0"/>
              <a:t>. 11 October 2016.</a:t>
            </a:r>
            <a:endParaRPr sz="1100" dirty="0"/>
          </a:p>
        </p:txBody>
      </p:sp>
      <p:pic>
        <p:nvPicPr>
          <p:cNvPr id="325" name="Google Shape;325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6692" y="1205883"/>
            <a:ext cx="3500895" cy="319748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8090" y="1205882"/>
            <a:ext cx="3703597" cy="321563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8252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People Ask Questions Online</a:t>
            </a:r>
          </a:p>
        </p:txBody>
      </p:sp>
      <p:sp>
        <p:nvSpPr>
          <p:cNvPr id="18227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en-US" sz="2800" dirty="0" smtClean="0"/>
              <a:t>Excite corpus</a:t>
            </a:r>
          </a:p>
          <a:p>
            <a:pPr lvl="1"/>
            <a:r>
              <a:rPr lang="en-US" altLang="en-US" sz="2300" dirty="0" smtClean="0"/>
              <a:t>2,477,283 queries (one day’s worth)</a:t>
            </a:r>
          </a:p>
          <a:p>
            <a:r>
              <a:rPr lang="en-US" altLang="en-US" sz="2800" dirty="0" smtClean="0"/>
              <a:t>8.4% of them are questions</a:t>
            </a:r>
          </a:p>
          <a:p>
            <a:pPr lvl="1"/>
            <a:r>
              <a:rPr lang="en-US" altLang="en-US" sz="2400" dirty="0" smtClean="0"/>
              <a:t>43.9% factual (what is the country code for Belgium)</a:t>
            </a:r>
          </a:p>
          <a:p>
            <a:pPr lvl="1"/>
            <a:r>
              <a:rPr lang="en-US" altLang="en-US" sz="2400" dirty="0" smtClean="0"/>
              <a:t>56.1% procedural (how do I get out of debt) or other</a:t>
            </a:r>
          </a:p>
          <a:p>
            <a:pPr marL="0" indent="0">
              <a:buNone/>
            </a:pPr>
            <a:endParaRPr lang="en-US" altLang="en-US" dirty="0" smtClean="0"/>
          </a:p>
          <a:p>
            <a:pPr lvl="1"/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763008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4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(SQuAD): 100,000+ Questions for Machine Comprehension of Text</a:t>
            </a:r>
            <a:endParaRPr sz="2400" dirty="0"/>
          </a:p>
        </p:txBody>
      </p:sp>
      <p:sp>
        <p:nvSpPr>
          <p:cNvPr id="334" name="Google Shape;334;p45"/>
          <p:cNvSpPr txBox="1">
            <a:spLocks noGrp="1"/>
          </p:cNvSpPr>
          <p:nvPr>
            <p:ph idx="1"/>
          </p:nvPr>
        </p:nvSpPr>
        <p:spPr>
          <a:xfrm>
            <a:off x="165509" y="1410879"/>
            <a:ext cx="8772013" cy="270299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Summary:</a:t>
            </a:r>
            <a:endParaRPr sz="2000" dirty="0"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 sz="2000" dirty="0"/>
              <a:t>This paper contributes a question answering dataset based on Wikipedia articles that has crowdsourced question-answer pairs.</a:t>
            </a:r>
            <a:endParaRPr sz="2000"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600" dirty="0"/>
              <a:t>This dataset is public and many other </a:t>
            </a:r>
            <a:r>
              <a:rPr lang="en" sz="1600" dirty="0" smtClean="0"/>
              <a:t>papers </a:t>
            </a:r>
            <a:r>
              <a:rPr lang="en" sz="1600" dirty="0"/>
              <a:t>use it to test their own models.</a:t>
            </a:r>
            <a:endParaRPr sz="16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000" dirty="0"/>
              <a:t>The logistic regression model outperforms the baseline, but is far from human performance.</a:t>
            </a:r>
            <a:endParaRPr sz="2000"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600" dirty="0"/>
              <a:t>However, since the paper was published in 2016, the gap between this model’s performance and human performance has more than halved.</a:t>
            </a:r>
            <a:endParaRPr sz="1600" dirty="0"/>
          </a:p>
        </p:txBody>
      </p:sp>
      <p:sp>
        <p:nvSpPr>
          <p:cNvPr id="335" name="Google Shape;335;p45"/>
          <p:cNvSpPr txBox="1">
            <a:spLocks noGrp="1"/>
          </p:cNvSpPr>
          <p:nvPr>
            <p:ph type="body" idx="4294967295"/>
          </p:nvPr>
        </p:nvSpPr>
        <p:spPr>
          <a:xfrm>
            <a:off x="0" y="4621213"/>
            <a:ext cx="8382000" cy="4460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100"/>
              <a:t>Rajpurkar, Pranav. Zhang, Jian. Lopyrev, Konstantin. Liang, Percy. “SQuAD: 100,000+ Questions for Machine Comprehension of Text.” </a:t>
            </a:r>
            <a:r>
              <a:rPr lang="en" sz="1100" i="1"/>
              <a:t>Stanford University, Computer Science Department</a:t>
            </a:r>
            <a:r>
              <a:rPr lang="en" sz="1100"/>
              <a:t>. 11 October 2016.</a:t>
            </a:r>
            <a:endParaRPr sz="1100"/>
          </a:p>
        </p:txBody>
      </p:sp>
    </p:spTree>
    <p:extLst>
      <p:ext uri="{BB962C8B-B14F-4D97-AF65-F5344CB8AC3E}">
        <p14:creationId xmlns:p14="http://schemas.microsoft.com/office/powerpoint/2010/main" val="294886023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2429" y="1163097"/>
            <a:ext cx="8535737" cy="3302621"/>
          </a:xfrm>
        </p:spPr>
        <p:txBody>
          <a:bodyPr/>
          <a:lstStyle/>
          <a:p>
            <a:r>
              <a:rPr lang="en-US" sz="18000" dirty="0" smtClean="0">
                <a:latin typeface="Rockwell Extra Bold" panose="02060903040505020403" pitchFamily="18" charset="0"/>
              </a:rPr>
              <a:t>NLP</a:t>
            </a:r>
            <a:endParaRPr lang="en-US" sz="18000" dirty="0">
              <a:latin typeface="Rockwell Extra Bold" panose="020609030405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27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The Excite Corpus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457200" y="1262815"/>
            <a:ext cx="8229600" cy="2702991"/>
          </a:xfrm>
        </p:spPr>
        <p:txBody>
          <a:bodyPr>
            <a:noAutofit/>
          </a:bodyPr>
          <a:lstStyle/>
          <a:p>
            <a:r>
              <a:rPr lang="en-US" altLang="en-US" sz="1400" dirty="0" smtClean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In what year did baseball become an offical sport?</a:t>
            </a:r>
          </a:p>
          <a:p>
            <a:r>
              <a:rPr lang="en-US" altLang="en-US" sz="1400" dirty="0" smtClean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how do i get out of debt?</a:t>
            </a:r>
          </a:p>
          <a:p>
            <a:r>
              <a:rPr lang="en-US" altLang="en-US" sz="1400" dirty="0" smtClean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Where can I found out how to pass a drug test?</a:t>
            </a:r>
          </a:p>
          <a:p>
            <a:r>
              <a:rPr lang="en-US" altLang="en-US" sz="1400" dirty="0" smtClean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When is the Super Bowl?</a:t>
            </a:r>
          </a:p>
          <a:p>
            <a:r>
              <a:rPr lang="en-US" altLang="en-US" sz="1400" dirty="0" smtClean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who is California's District State Senator?</a:t>
            </a:r>
          </a:p>
          <a:p>
            <a:r>
              <a:rPr lang="en-US" altLang="en-US" sz="1400" dirty="0" smtClean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where can I buy extra nibs for a foutain pen?</a:t>
            </a:r>
          </a:p>
          <a:p>
            <a:r>
              <a:rPr lang="en-US" altLang="en-US" sz="1400" dirty="0" smtClean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what time is it in west samoa?</a:t>
            </a:r>
          </a:p>
          <a:p>
            <a:r>
              <a:rPr lang="en-US" altLang="en-US" sz="1400" dirty="0" smtClean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Where can I buy a little kitty cat?</a:t>
            </a:r>
          </a:p>
          <a:p>
            <a:r>
              <a:rPr lang="en-US" altLang="en-US" sz="1400" dirty="0" smtClean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what are the symptoms of attention deficit disorder?</a:t>
            </a:r>
          </a:p>
          <a:p>
            <a:r>
              <a:rPr lang="en-US" altLang="en-US" sz="1400" dirty="0" smtClean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Where can I get some information on Michael Jordan?</a:t>
            </a:r>
          </a:p>
          <a:p>
            <a:r>
              <a:rPr lang="en-US" altLang="en-US" sz="1400" dirty="0" smtClean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How does the character Seyavash in Ferdowsi's Shahnameh exhibit characteristics of a hero?</a:t>
            </a:r>
          </a:p>
          <a:p>
            <a:r>
              <a:rPr lang="en-US" altLang="en-US" sz="1400" dirty="0" smtClean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When did the Neanderthal man live?</a:t>
            </a:r>
          </a:p>
          <a:p>
            <a:r>
              <a:rPr lang="en-US" altLang="en-US" sz="1400" dirty="0" smtClean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Which Frenchman declined the Nobel Prize for Literature for ideological reasons?</a:t>
            </a:r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62591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AOL Corpus Questions</a:t>
            </a:r>
          </a:p>
        </p:txBody>
      </p:sp>
      <p:sp>
        <p:nvSpPr>
          <p:cNvPr id="6147" name="Content Placeholder 2"/>
          <p:cNvSpPr>
            <a:spLocks noGrp="1"/>
          </p:cNvSpPr>
          <p:nvPr>
            <p:ph idx="1"/>
          </p:nvPr>
        </p:nvSpPr>
        <p:spPr>
          <a:xfrm>
            <a:off x="457200" y="1112085"/>
            <a:ext cx="8229600" cy="4038600"/>
          </a:xfrm>
        </p:spPr>
        <p:txBody>
          <a:bodyPr>
            <a:noAutofit/>
          </a:bodyPr>
          <a:lstStyle/>
          <a:p>
            <a:r>
              <a:rPr lang="en-US" altLang="en-US" sz="900" dirty="0" smtClean="0"/>
              <a:t>what does cerebral cortical atrophy mean </a:t>
            </a:r>
          </a:p>
          <a:p>
            <a:r>
              <a:rPr lang="en-US" altLang="en-US" sz="900" dirty="0" smtClean="0"/>
              <a:t>what fraction is closest to pi</a:t>
            </a:r>
          </a:p>
          <a:p>
            <a:r>
              <a:rPr lang="en-US" altLang="en-US" sz="900" dirty="0" smtClean="0"/>
              <a:t>what is the highest calories consumed by a person in a 24 hor period</a:t>
            </a:r>
          </a:p>
          <a:p>
            <a:r>
              <a:rPr lang="en-US" altLang="en-US" sz="900" dirty="0" smtClean="0"/>
              <a:t>what happens to limewater in the presence of carbon dioxide</a:t>
            </a:r>
          </a:p>
          <a:p>
            <a:r>
              <a:rPr lang="en-US" altLang="en-US" sz="900" dirty="0" smtClean="0"/>
              <a:t>what language is numa numa in</a:t>
            </a:r>
          </a:p>
          <a:p>
            <a:r>
              <a:rPr lang="en-US" altLang="en-US" sz="900" dirty="0" smtClean="0"/>
              <a:t>who discovered saturn</a:t>
            </a:r>
          </a:p>
          <a:p>
            <a:r>
              <a:rPr lang="en-US" altLang="en-US" sz="900" dirty="0" smtClean="0"/>
              <a:t>who discovered the gene for huntington's disease</a:t>
            </a:r>
          </a:p>
          <a:p>
            <a:r>
              <a:rPr lang="en-US" altLang="en-US" sz="900" dirty="0" smtClean="0"/>
              <a:t>who is the daugther of indian sitar maestro ravi Shankar</a:t>
            </a:r>
          </a:p>
          <a:p>
            <a:r>
              <a:rPr lang="en-US" altLang="en-US" sz="900" dirty="0" smtClean="0"/>
              <a:t>who invented marshmallow sandwich cookies</a:t>
            </a:r>
          </a:p>
          <a:p>
            <a:r>
              <a:rPr lang="en-US" altLang="en-US" sz="900" dirty="0" smtClean="0"/>
              <a:t>who invented lithograph</a:t>
            </a:r>
          </a:p>
          <a:p>
            <a:r>
              <a:rPr lang="en-US" altLang="en-US" sz="900" dirty="0" smtClean="0"/>
              <a:t>who was the first michigan football player to put on the cover of a video game</a:t>
            </a:r>
          </a:p>
          <a:p>
            <a:r>
              <a:rPr lang="en-US" altLang="en-US" sz="900" dirty="0" smtClean="0"/>
              <a:t>who invented smallpox vaccine</a:t>
            </a:r>
          </a:p>
          <a:p>
            <a:r>
              <a:rPr lang="en-US" altLang="en-US" sz="900" dirty="0" smtClean="0"/>
              <a:t>when was the berlin wall torn down</a:t>
            </a:r>
          </a:p>
          <a:p>
            <a:r>
              <a:rPr lang="en-US" altLang="en-US" sz="900" dirty="0" smtClean="0"/>
              <a:t>when was yahoo launched</a:t>
            </a:r>
          </a:p>
          <a:p>
            <a:r>
              <a:rPr lang="en-US" altLang="en-US" sz="900" dirty="0" smtClean="0"/>
              <a:t>when was the wedding march by mendelssohn composed</a:t>
            </a:r>
          </a:p>
          <a:p>
            <a:r>
              <a:rPr lang="en-US" altLang="en-US" sz="900" dirty="0" smtClean="0"/>
              <a:t>when was the declaration of independence signed</a:t>
            </a:r>
          </a:p>
          <a:p>
            <a:r>
              <a:rPr lang="en-US" altLang="en-US" sz="900" dirty="0" smtClean="0"/>
              <a:t>when did france become a republic</a:t>
            </a:r>
          </a:p>
          <a:p>
            <a:r>
              <a:rPr lang="en-US" altLang="en-US" sz="900" dirty="0" smtClean="0"/>
              <a:t>when was alexander the great born</a:t>
            </a:r>
          </a:p>
          <a:p>
            <a:r>
              <a:rPr lang="en-US" altLang="en-US" sz="900" dirty="0" smtClean="0"/>
              <a:t>which fish contains low mercury</a:t>
            </a:r>
          </a:p>
          <a:p>
            <a:r>
              <a:rPr lang="en-US" altLang="en-US" sz="900" dirty="0" smtClean="0"/>
              <a:t>when is the youngest a minor can move out of thier parents house in texas</a:t>
            </a:r>
          </a:p>
          <a:p>
            <a:r>
              <a:rPr lang="en-US" altLang="en-US" sz="900" dirty="0" smtClean="0"/>
              <a:t>when should take a child to see an psychologist</a:t>
            </a:r>
          </a:p>
          <a:p>
            <a:r>
              <a:rPr lang="en-US" altLang="en-US" sz="900" dirty="0" smtClean="0"/>
              <a:t>what hormone imbalance could mimic pregnancy symptoms</a:t>
            </a:r>
          </a:p>
        </p:txBody>
      </p:sp>
    </p:spTree>
    <p:extLst>
      <p:ext uri="{BB962C8B-B14F-4D97-AF65-F5344CB8AC3E}">
        <p14:creationId xmlns:p14="http://schemas.microsoft.com/office/powerpoint/2010/main" val="3717054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UM-coursera-052814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 Classic">
      <a:maj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Times New Roman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ustom Design">
  <a:themeElements>
    <a:clrScheme name="Custom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Custom Design">
      <a:majorFont>
        <a:latin typeface="Microsoft Sans Serif"/>
        <a:ea typeface=""/>
        <a:cs typeface="Microsoft Sans Serif"/>
      </a:majorFont>
      <a:minorFont>
        <a:latin typeface="Microsoft Sans Serif"/>
        <a:ea typeface=""/>
        <a:cs typeface="Microsoft Sans Serif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UM-coursera-052814</Template>
  <TotalTime>38834</TotalTime>
  <Words>5015</Words>
  <Application>Microsoft Office PowerPoint</Application>
  <PresentationFormat>On-screen Show (16:9)</PresentationFormat>
  <Paragraphs>688</Paragraphs>
  <Slides>71</Slides>
  <Notes>31</Notes>
  <HiddenSlides>5</HiddenSlides>
  <MMClips>0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85" baseType="lpstr">
      <vt:lpstr>ＭＳ Ｐゴシック</vt:lpstr>
      <vt:lpstr>宋体</vt:lpstr>
      <vt:lpstr>Arial</vt:lpstr>
      <vt:lpstr>Calibri</vt:lpstr>
      <vt:lpstr>Georgia</vt:lpstr>
      <vt:lpstr>Lucida Grande</vt:lpstr>
      <vt:lpstr>Microsoft Sans Serif</vt:lpstr>
      <vt:lpstr>Roboto</vt:lpstr>
      <vt:lpstr>Rockwell Extra Bold</vt:lpstr>
      <vt:lpstr>Times New Roman</vt:lpstr>
      <vt:lpstr>Wingdings</vt:lpstr>
      <vt:lpstr>UM-coursera-052814</vt:lpstr>
      <vt:lpstr>Custom Design</vt:lpstr>
      <vt:lpstr>Equation</vt:lpstr>
      <vt:lpstr>NLP</vt:lpstr>
      <vt:lpstr>Introduction to NLP</vt:lpstr>
      <vt:lpstr>What is Question Answering?</vt:lpstr>
      <vt:lpstr>Siri</vt:lpstr>
      <vt:lpstr>WolframAlpha</vt:lpstr>
      <vt:lpstr>IBM’s Watson</vt:lpstr>
      <vt:lpstr>People Ask Questions Online</vt:lpstr>
      <vt:lpstr>The Excite Corpus</vt:lpstr>
      <vt:lpstr>AOL Corpus Questions</vt:lpstr>
      <vt:lpstr>What is Question Answering?</vt:lpstr>
      <vt:lpstr>Question Type Taxonomy</vt:lpstr>
      <vt:lpstr>Older Systems (pre-TREC)</vt:lpstr>
      <vt:lpstr>Eliza (Weizenbaum 1966)</vt:lpstr>
      <vt:lpstr>Lunar (Woods et al., 1972)</vt:lpstr>
      <vt:lpstr>Lunar Grammar Fragment</vt:lpstr>
      <vt:lpstr>SHRDLU (Winograd 1972)</vt:lpstr>
      <vt:lpstr>Virtual Assistants</vt:lpstr>
      <vt:lpstr>Introduction to NLP</vt:lpstr>
      <vt:lpstr>What is Question Answering?</vt:lpstr>
      <vt:lpstr>The TREC Q&amp;A evaluation</vt:lpstr>
      <vt:lpstr>TREC</vt:lpstr>
      <vt:lpstr>TREC 1999 – Test Questions</vt:lpstr>
      <vt:lpstr>Evaluation</vt:lpstr>
      <vt:lpstr>Other Types of Questions</vt:lpstr>
      <vt:lpstr>TREC Series Questions</vt:lpstr>
      <vt:lpstr>Question Answering</vt:lpstr>
      <vt:lpstr>General QA Architecture</vt:lpstr>
      <vt:lpstr>System Architecture</vt:lpstr>
      <vt:lpstr>What is the Largest City in Northern Afghanistan?</vt:lpstr>
      <vt:lpstr>System Components</vt:lpstr>
      <vt:lpstr>PowerPoint Presentation</vt:lpstr>
      <vt:lpstr>Question Type Classification</vt:lpstr>
      <vt:lpstr>SYN-classes (IBM AnSel)</vt:lpstr>
      <vt:lpstr>UIUC Question Types</vt:lpstr>
      <vt:lpstr>UIUC Examples</vt:lpstr>
      <vt:lpstr>Techniques for Question Classification</vt:lpstr>
      <vt:lpstr>Passage Retrieval</vt:lpstr>
      <vt:lpstr>Answer Retrieval</vt:lpstr>
      <vt:lpstr>Redundancy</vt:lpstr>
      <vt:lpstr>Redundancy (2/2)</vt:lpstr>
      <vt:lpstr>IBM Watson Architecture</vt:lpstr>
      <vt:lpstr>Watson (Ferrucci et al. 2010)</vt:lpstr>
      <vt:lpstr>Watson (Ferrucci et al. 2011)</vt:lpstr>
      <vt:lpstr>Watson (Ferrucci et al. 2011)</vt:lpstr>
      <vt:lpstr>Watson on Jeopardy</vt:lpstr>
      <vt:lpstr>Watson Videos</vt:lpstr>
      <vt:lpstr>(SQuAD): 100,000+ Questions for Machine Comprehension of Text</vt:lpstr>
      <vt:lpstr>(SQuAD): 100,000+ Questions for Machine Comprehension of Text</vt:lpstr>
      <vt:lpstr>(SQuAD): 100,000+ Questions for Machine Comprehension of Text</vt:lpstr>
      <vt:lpstr>(SQuAD): 100,000+ Questions for Machine Comprehension of Text</vt:lpstr>
      <vt:lpstr>(SQuAD): 100,000+ Questions for Machine Comprehension of Text</vt:lpstr>
      <vt:lpstr>(SQuAD): 100,000+ Questions for Machine Comprehension of Text</vt:lpstr>
      <vt:lpstr>(QANTA): A Neural Network for Factoid Question Answering Over Paragraphs</vt:lpstr>
      <vt:lpstr>(QANTA): A Neural Network for Factoid Question Answering Over Paragraphs</vt:lpstr>
      <vt:lpstr>(QANTA): A Neural Network for Factoid Question Answering Over Paragraphs</vt:lpstr>
      <vt:lpstr>(QANTA): A Neural Network for Factoid Question Answering Over Paragraphs</vt:lpstr>
      <vt:lpstr>(QANTA): A Neural Network for Factoid Question Answering Over Paragraphs</vt:lpstr>
      <vt:lpstr>(QANTA): A Neural Network for Factoid Question Answering Over Paragraphs</vt:lpstr>
      <vt:lpstr>(QANTA): A Neural Network for Factoid Question Answering Over Paragraphs</vt:lpstr>
      <vt:lpstr>(QANTA): A Neural Network for Factoid Question Answering Over Paragraphs</vt:lpstr>
      <vt:lpstr>(QANTA): A Neural Network for Factoid Question Answering Over Paragraphs</vt:lpstr>
      <vt:lpstr>(QANTA): A Neural Network for Factoid Question Answering Over Paragraphs</vt:lpstr>
      <vt:lpstr>(QANTA): A Neural Network for Factoid Question Answering Over Paragraphs</vt:lpstr>
      <vt:lpstr>(QANTA): A Neural Network for Factoid Question Answering Over Paragraphs</vt:lpstr>
      <vt:lpstr>(SQuAD): 100,000+ Questions for Machine Comprehension of Text</vt:lpstr>
      <vt:lpstr>(SQuAD): 100,000+ Questions for Machine Comprehension of Text</vt:lpstr>
      <vt:lpstr>(SQuAD): 100,000+ Questions for Machine Comprehension of Text</vt:lpstr>
      <vt:lpstr>(SQuAD): 100,000+ Questions for Machine Comprehension of Text</vt:lpstr>
      <vt:lpstr>(SQuAD): 100,000+ Questions for Machine Comprehension of Text</vt:lpstr>
      <vt:lpstr>(SQuAD): 100,000+ Questions for Machine Comprehension of Text</vt:lpstr>
      <vt:lpstr>NLP</vt:lpstr>
    </vt:vector>
  </TitlesOfParts>
  <Company>University of Michigan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Dragomir Radev</dc:creator>
  <cp:lastModifiedBy>Dragomir Radev</cp:lastModifiedBy>
  <cp:revision>469</cp:revision>
  <dcterms:created xsi:type="dcterms:W3CDTF">2014-05-29T18:54:38Z</dcterms:created>
  <dcterms:modified xsi:type="dcterms:W3CDTF">2019-04-10T19:38:01Z</dcterms:modified>
</cp:coreProperties>
</file>